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6" r:id="rId5"/>
  </p:sldMasterIdLst>
  <p:notesMasterIdLst>
    <p:notesMasterId r:id="rId76"/>
  </p:notesMasterIdLst>
  <p:handoutMasterIdLst>
    <p:handoutMasterId r:id="rId77"/>
  </p:handoutMasterIdLst>
  <p:sldIdLst>
    <p:sldId id="504" r:id="rId6"/>
    <p:sldId id="699" r:id="rId7"/>
    <p:sldId id="737" r:id="rId8"/>
    <p:sldId id="738" r:id="rId9"/>
    <p:sldId id="750" r:id="rId10"/>
    <p:sldId id="736" r:id="rId11"/>
    <p:sldId id="645" r:id="rId12"/>
    <p:sldId id="867" r:id="rId13"/>
    <p:sldId id="863" r:id="rId14"/>
    <p:sldId id="862" r:id="rId15"/>
    <p:sldId id="864" r:id="rId16"/>
    <p:sldId id="865" r:id="rId17"/>
    <p:sldId id="713" r:id="rId18"/>
    <p:sldId id="775" r:id="rId19"/>
    <p:sldId id="785" r:id="rId20"/>
    <p:sldId id="855" r:id="rId21"/>
    <p:sldId id="806" r:id="rId22"/>
    <p:sldId id="858" r:id="rId23"/>
    <p:sldId id="1014" r:id="rId24"/>
    <p:sldId id="808" r:id="rId25"/>
    <p:sldId id="768" r:id="rId26"/>
    <p:sldId id="809" r:id="rId27"/>
    <p:sldId id="810" r:id="rId28"/>
    <p:sldId id="1015" r:id="rId29"/>
    <p:sldId id="812" r:id="rId30"/>
    <p:sldId id="813" r:id="rId31"/>
    <p:sldId id="1016" r:id="rId32"/>
    <p:sldId id="815" r:id="rId33"/>
    <p:sldId id="1020" r:id="rId34"/>
    <p:sldId id="816" r:id="rId35"/>
    <p:sldId id="817" r:id="rId36"/>
    <p:sldId id="818" r:id="rId37"/>
    <p:sldId id="819" r:id="rId38"/>
    <p:sldId id="820" r:id="rId39"/>
    <p:sldId id="821" r:id="rId40"/>
    <p:sldId id="822" r:id="rId41"/>
    <p:sldId id="823" r:id="rId42"/>
    <p:sldId id="824" r:id="rId43"/>
    <p:sldId id="825" r:id="rId44"/>
    <p:sldId id="826" r:id="rId45"/>
    <p:sldId id="1017" r:id="rId46"/>
    <p:sldId id="629" r:id="rId47"/>
    <p:sldId id="635" r:id="rId48"/>
    <p:sldId id="827" r:id="rId49"/>
    <p:sldId id="859" r:id="rId50"/>
    <p:sldId id="828" r:id="rId51"/>
    <p:sldId id="829" r:id="rId52"/>
    <p:sldId id="860" r:id="rId53"/>
    <p:sldId id="830" r:id="rId54"/>
    <p:sldId id="831" r:id="rId55"/>
    <p:sldId id="832" r:id="rId56"/>
    <p:sldId id="833" r:id="rId57"/>
    <p:sldId id="834" r:id="rId58"/>
    <p:sldId id="1019" r:id="rId59"/>
    <p:sldId id="1018" r:id="rId60"/>
    <p:sldId id="861" r:id="rId61"/>
    <p:sldId id="835" r:id="rId62"/>
    <p:sldId id="836" r:id="rId63"/>
    <p:sldId id="837" r:id="rId64"/>
    <p:sldId id="838" r:id="rId65"/>
    <p:sldId id="839" r:id="rId66"/>
    <p:sldId id="840" r:id="rId67"/>
    <p:sldId id="841" r:id="rId68"/>
    <p:sldId id="842" r:id="rId69"/>
    <p:sldId id="651" r:id="rId70"/>
    <p:sldId id="843" r:id="rId71"/>
    <p:sldId id="1012" r:id="rId72"/>
    <p:sldId id="668" r:id="rId73"/>
    <p:sldId id="802" r:id="rId74"/>
    <p:sldId id="761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43B182F2-67AA-46DD-944B-2A5B334F72DD}">
          <p14:sldIdLst/>
        </p14:section>
        <p14:section name="Default Section" id="{904F3976-FB2C-418A-9B35-45C4C1E720C0}">
          <p14:sldIdLst>
            <p14:sldId id="504"/>
            <p14:sldId id="699"/>
            <p14:sldId id="737"/>
            <p14:sldId id="738"/>
            <p14:sldId id="750"/>
            <p14:sldId id="736"/>
            <p14:sldId id="645"/>
            <p14:sldId id="867"/>
            <p14:sldId id="863"/>
            <p14:sldId id="862"/>
            <p14:sldId id="864"/>
            <p14:sldId id="865"/>
            <p14:sldId id="713"/>
            <p14:sldId id="775"/>
            <p14:sldId id="785"/>
            <p14:sldId id="855"/>
            <p14:sldId id="806"/>
            <p14:sldId id="858"/>
            <p14:sldId id="1014"/>
            <p14:sldId id="808"/>
            <p14:sldId id="768"/>
            <p14:sldId id="809"/>
            <p14:sldId id="810"/>
            <p14:sldId id="1015"/>
            <p14:sldId id="812"/>
            <p14:sldId id="813"/>
            <p14:sldId id="1016"/>
            <p14:sldId id="815"/>
            <p14:sldId id="1020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24"/>
            <p14:sldId id="825"/>
            <p14:sldId id="826"/>
            <p14:sldId id="1017"/>
            <p14:sldId id="629"/>
            <p14:sldId id="635"/>
            <p14:sldId id="827"/>
            <p14:sldId id="859"/>
            <p14:sldId id="828"/>
            <p14:sldId id="829"/>
            <p14:sldId id="860"/>
            <p14:sldId id="830"/>
            <p14:sldId id="831"/>
            <p14:sldId id="832"/>
            <p14:sldId id="833"/>
            <p14:sldId id="834"/>
            <p14:sldId id="1019"/>
            <p14:sldId id="1018"/>
            <p14:sldId id="861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651"/>
            <p14:sldId id="843"/>
            <p14:sldId id="1012"/>
            <p14:sldId id="668"/>
            <p14:sldId id="802"/>
            <p14:sldId id="7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550B"/>
    <a:srgbClr val="F68C22"/>
    <a:srgbClr val="000000"/>
    <a:srgbClr val="FF3300"/>
    <a:srgbClr val="008000"/>
    <a:srgbClr val="EEECE1"/>
    <a:srgbClr val="00CC00"/>
    <a:srgbClr val="FFFFFF"/>
    <a:srgbClr val="00FF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83626" autoAdjust="0"/>
  </p:normalViewPr>
  <p:slideViewPr>
    <p:cSldViewPr snapToGrid="0">
      <p:cViewPr varScale="1">
        <p:scale>
          <a:sx n="72" d="100"/>
          <a:sy n="72" d="100"/>
        </p:scale>
        <p:origin x="984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4952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93482-9870-4B83-8682-D5465ABFF955}" type="datetimeFigureOut">
              <a:rPr lang="en-GB" smtClean="0"/>
              <a:t>30/08/2022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D786D-039F-4B6F-987F-3811BA5D3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4732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075EF-0CED-44C8-AD17-1F7C32062854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9FC32-54EF-4535-8EE5-84A4CBDBC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6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69217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630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65440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74443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code shown here is fairly simple just to show how students can retrieve the information Students should improve on the design.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52258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Right-click on the web browser page to show the code generated, in particular for the image.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18128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79217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86308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361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75524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155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https://en.wikipedia.org/wiki/QR_code_payment</a:t>
            </a:r>
          </a:p>
        </p:txBody>
      </p:sp>
    </p:spTree>
    <p:extLst>
      <p:ext uri="{BB962C8B-B14F-4D97-AF65-F5344CB8AC3E}">
        <p14:creationId xmlns:p14="http://schemas.microsoft.com/office/powerpoint/2010/main" val="3661791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10356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lesson 02 instructions</a:t>
            </a:r>
          </a:p>
        </p:txBody>
      </p:sp>
    </p:spTree>
    <p:extLst>
      <p:ext uri="{BB962C8B-B14F-4D97-AF65-F5344CB8AC3E}">
        <p14:creationId xmlns:p14="http://schemas.microsoft.com/office/powerpoint/2010/main" val="3526012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598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https://en.wikipedia.org/wiki/QR_code_payment</a:t>
            </a:r>
          </a:p>
        </p:txBody>
      </p:sp>
    </p:spTree>
    <p:extLst>
      <p:ext uri="{BB962C8B-B14F-4D97-AF65-F5344CB8AC3E}">
        <p14:creationId xmlns:p14="http://schemas.microsoft.com/office/powerpoint/2010/main" val="2518439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https://en.wikipedia.org/wiki/QR_code_payment</a:t>
            </a:r>
          </a:p>
        </p:txBody>
      </p:sp>
    </p:spTree>
    <p:extLst>
      <p:ext uri="{BB962C8B-B14F-4D97-AF65-F5344CB8AC3E}">
        <p14:creationId xmlns:p14="http://schemas.microsoft.com/office/powerpoint/2010/main" val="3630547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https://en.wikipedia.org/wiki/QR_code_payment</a:t>
            </a:r>
          </a:p>
        </p:txBody>
      </p:sp>
    </p:spTree>
    <p:extLst>
      <p:ext uri="{BB962C8B-B14F-4D97-AF65-F5344CB8AC3E}">
        <p14:creationId xmlns:p14="http://schemas.microsoft.com/office/powerpoint/2010/main" val="1953017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https://en.wikipedia.org/wiki/QR_code_payment</a:t>
            </a:r>
          </a:p>
        </p:txBody>
      </p:sp>
    </p:spTree>
    <p:extLst>
      <p:ext uri="{BB962C8B-B14F-4D97-AF65-F5344CB8AC3E}">
        <p14:creationId xmlns:p14="http://schemas.microsoft.com/office/powerpoint/2010/main" val="2374288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web server are we using?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07705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27229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81611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66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44004" y="1935042"/>
            <a:ext cx="5104098" cy="136044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algn="l">
              <a:lnSpc>
                <a:spcPts val="5000"/>
              </a:lnSpc>
              <a:spcBef>
                <a:spcPts val="0"/>
              </a:spcBef>
              <a:defRPr sz="550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COVER PAGE</a:t>
            </a:r>
            <a:br>
              <a:rPr lang="en-US"/>
            </a:br>
            <a:r>
              <a:rPr lang="en-US"/>
              <a:t>TEMPLATE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44004" y="3295487"/>
            <a:ext cx="5104098" cy="498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Sub header</a:t>
            </a:r>
          </a:p>
        </p:txBody>
      </p:sp>
      <p:pic>
        <p:nvPicPr>
          <p:cNvPr id="10242" name="Picture 2" descr="C:\Documents and Settings\xinjie\Desktop\RPSG Stuffs\Letterheads_hires\letterhead_logos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62560" y="6207760"/>
            <a:ext cx="4715969" cy="50542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44" y="163765"/>
            <a:ext cx="2318661" cy="94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54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9144000" cy="5786651"/>
          </a:xfrm>
          <a:prstGeom prst="rect">
            <a:avLst/>
          </a:prstGeom>
          <a:gradFill>
            <a:gsLst>
              <a:gs pos="100000">
                <a:schemeClr val="bg1">
                  <a:lumMod val="65000"/>
                </a:schemeClr>
              </a:gs>
              <a:gs pos="0">
                <a:schemeClr val="bg1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80328" y="644096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767FADE-2612-3649-B495-F644A23F288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38" y="6410232"/>
            <a:ext cx="1248980" cy="40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32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2697163"/>
            <a:ext cx="7571806" cy="30252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bg1">
                    <a:lumMod val="50000"/>
                  </a:schemeClr>
                </a:solidFill>
              </a:defRPr>
            </a:lvl1pPr>
            <a:lvl2pPr marL="0" indent="0">
              <a:buFontTx/>
              <a:buNone/>
              <a:defRPr sz="2400" b="0">
                <a:solidFill>
                  <a:srgbClr val="E6550B"/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THANK YOU!</a:t>
            </a:r>
          </a:p>
          <a:p>
            <a:pPr lvl="1"/>
            <a:r>
              <a:rPr lang="en-US"/>
              <a:t>Second level (speaker name)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44" y="163765"/>
            <a:ext cx="2318661" cy="94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66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593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7900">
            <a:off x="-371954" y="-479031"/>
            <a:ext cx="4518775" cy="2717836"/>
          </a:xfrm>
          <a:prstGeom prst="rect">
            <a:avLst/>
          </a:prstGeom>
        </p:spPr>
      </p:pic>
      <p:sp>
        <p:nvSpPr>
          <p:cNvPr id="5" name="Right Triangle 4"/>
          <p:cNvSpPr/>
          <p:nvPr userDrawn="1"/>
        </p:nvSpPr>
        <p:spPr>
          <a:xfrm rot="5400000" flipV="1">
            <a:off x="7451609" y="926791"/>
            <a:ext cx="2602162" cy="768952"/>
          </a:xfrm>
          <a:prstGeom prst="rtTriangle">
            <a:avLst/>
          </a:prstGeom>
          <a:solidFill>
            <a:srgbClr val="F09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457"/>
          </a:p>
        </p:txBody>
      </p:sp>
      <p:sp>
        <p:nvSpPr>
          <p:cNvPr id="6" name="Right Triangle 5"/>
          <p:cNvSpPr/>
          <p:nvPr userDrawn="1"/>
        </p:nvSpPr>
        <p:spPr>
          <a:xfrm rot="10800000">
            <a:off x="6630884" y="0"/>
            <a:ext cx="2506282" cy="768952"/>
          </a:xfrm>
          <a:prstGeom prst="rtTriangle">
            <a:avLst/>
          </a:prstGeom>
          <a:solidFill>
            <a:srgbClr val="DC440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457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80328" y="644096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767FADE-2612-3649-B495-F644A23F288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 descr="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38" y="6410232"/>
            <a:ext cx="1248980" cy="40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34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ight Triangle 5"/>
          <p:cNvSpPr/>
          <p:nvPr userDrawn="1"/>
        </p:nvSpPr>
        <p:spPr>
          <a:xfrm rot="10800000">
            <a:off x="6630884" y="0"/>
            <a:ext cx="2506282" cy="768952"/>
          </a:xfrm>
          <a:prstGeom prst="rtTriangle">
            <a:avLst/>
          </a:prstGeom>
          <a:solidFill>
            <a:srgbClr val="DC440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457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80328" y="644096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767FADE-2612-3649-B495-F644A23F288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38" y="6410232"/>
            <a:ext cx="1248980" cy="404131"/>
          </a:xfrm>
          <a:prstGeom prst="rect">
            <a:avLst/>
          </a:prstGeom>
        </p:spPr>
      </p:pic>
      <p:sp>
        <p:nvSpPr>
          <p:cNvPr id="5" name="Right Triangle 4"/>
          <p:cNvSpPr/>
          <p:nvPr userDrawn="1"/>
        </p:nvSpPr>
        <p:spPr>
          <a:xfrm rot="5400000" flipV="1">
            <a:off x="7451609" y="926791"/>
            <a:ext cx="2602162" cy="768952"/>
          </a:xfrm>
          <a:prstGeom prst="rtTriangle">
            <a:avLst/>
          </a:prstGeom>
          <a:solidFill>
            <a:srgbClr val="F09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457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65610" y="260714"/>
            <a:ext cx="6211928" cy="60459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Header Copy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13"/>
          </p:nvPr>
        </p:nvSpPr>
        <p:spPr>
          <a:xfrm>
            <a:off x="665163" y="1651000"/>
            <a:ext cx="7477125" cy="37592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742950" indent="-285750">
              <a:buFont typeface="Arial" pitchFamily="34" charset="0"/>
              <a:buChar char="•"/>
              <a:defRPr sz="2000"/>
            </a:lvl2pPr>
            <a:lvl3pPr>
              <a:defRPr sz="2000"/>
            </a:lvl3pPr>
            <a:lvl4pPr marL="1600200" indent="-228600">
              <a:buFont typeface="Arial" pitchFamily="34" charset="0"/>
              <a:buChar char="•"/>
              <a:defRPr sz="2000"/>
            </a:lvl4pPr>
            <a:lvl5pPr marL="2057400" indent="-228600">
              <a:buFont typeface="Arial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676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ight Triangle 5"/>
          <p:cNvSpPr/>
          <p:nvPr userDrawn="1"/>
        </p:nvSpPr>
        <p:spPr>
          <a:xfrm rot="10800000">
            <a:off x="6630884" y="0"/>
            <a:ext cx="2506282" cy="768952"/>
          </a:xfrm>
          <a:prstGeom prst="rtTriangle">
            <a:avLst/>
          </a:prstGeom>
          <a:solidFill>
            <a:srgbClr val="DC440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457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1504335" y="175316"/>
            <a:ext cx="6046839" cy="311041"/>
          </a:xfrm>
          <a:prstGeom prst="rect">
            <a:avLst/>
          </a:prstGeom>
        </p:spPr>
        <p:txBody>
          <a:bodyPr vert="horz" lIns="89155" tIns="44577" rIns="89155" bIns="44577" rtlCol="0" anchor="ctr">
            <a:noAutofit/>
          </a:bodyPr>
          <a:lstStyle>
            <a:lvl1pPr algn="ctr" defTabSz="2952323" rtl="0" eaLnBrk="1" latinLnBrk="0" hangingPunct="1">
              <a:spcBef>
                <a:spcPct val="0"/>
              </a:spcBef>
              <a:buNone/>
              <a:defRPr sz="98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000" baseline="0">
                <a:solidFill>
                  <a:srgbClr val="DC4405"/>
                </a:solidFill>
                <a:latin typeface="Verdana" panose="020B0604030504040204" pitchFamily="34" charset="0"/>
              </a:rPr>
              <a:t>Diploma in Financial Technology ( DFT ) 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80328" y="644096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767FADE-2612-3649-B495-F644A23F288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38" y="6410232"/>
            <a:ext cx="1248980" cy="404131"/>
          </a:xfrm>
          <a:prstGeom prst="rect">
            <a:avLst/>
          </a:prstGeom>
        </p:spPr>
      </p:pic>
      <p:sp>
        <p:nvSpPr>
          <p:cNvPr id="5" name="Right Triangle 4"/>
          <p:cNvSpPr/>
          <p:nvPr userDrawn="1"/>
        </p:nvSpPr>
        <p:spPr>
          <a:xfrm rot="5400000" flipV="1">
            <a:off x="7451609" y="926791"/>
            <a:ext cx="2602162" cy="768952"/>
          </a:xfrm>
          <a:prstGeom prst="rtTriangle">
            <a:avLst/>
          </a:prstGeom>
          <a:solidFill>
            <a:srgbClr val="F09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457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93655" y="661673"/>
            <a:ext cx="8229600" cy="1143000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605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317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271"/>
            </a:lvl1pPr>
            <a:lvl2pPr marL="242207" indent="0" algn="ctr">
              <a:buNone/>
              <a:defRPr sz="1060"/>
            </a:lvl2pPr>
            <a:lvl3pPr marL="484413" indent="0" algn="ctr">
              <a:buNone/>
              <a:defRPr sz="954"/>
            </a:lvl3pPr>
            <a:lvl4pPr marL="726620" indent="0" algn="ctr">
              <a:buNone/>
              <a:defRPr sz="848"/>
            </a:lvl4pPr>
            <a:lvl5pPr marL="968827" indent="0" algn="ctr">
              <a:buNone/>
              <a:defRPr sz="848"/>
            </a:lvl5pPr>
            <a:lvl6pPr marL="1211033" indent="0" algn="ctr">
              <a:buNone/>
              <a:defRPr sz="848"/>
            </a:lvl6pPr>
            <a:lvl7pPr marL="1453240" indent="0" algn="ctr">
              <a:buNone/>
              <a:defRPr sz="848"/>
            </a:lvl7pPr>
            <a:lvl8pPr marL="1695447" indent="0" algn="ctr">
              <a:buNone/>
              <a:defRPr sz="848"/>
            </a:lvl8pPr>
            <a:lvl9pPr marL="1937653" indent="0" algn="ctr">
              <a:buNone/>
              <a:defRPr sz="84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C369 Financial Technologies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FE17-A15F-4069-8D1C-BFCDAB13D84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5764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C369 Financial Technologies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FE17-A15F-4069-8D1C-BFCDAB13D84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00313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317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271">
                <a:solidFill>
                  <a:schemeClr val="tx1"/>
                </a:solidFill>
              </a:defRPr>
            </a:lvl1pPr>
            <a:lvl2pPr marL="242207" indent="0">
              <a:buNone/>
              <a:defRPr sz="1060">
                <a:solidFill>
                  <a:schemeClr val="tx1">
                    <a:tint val="75000"/>
                  </a:schemeClr>
                </a:solidFill>
              </a:defRPr>
            </a:lvl2pPr>
            <a:lvl3pPr marL="484413" indent="0">
              <a:buNone/>
              <a:defRPr sz="954">
                <a:solidFill>
                  <a:schemeClr val="tx1">
                    <a:tint val="75000"/>
                  </a:schemeClr>
                </a:solidFill>
              </a:defRPr>
            </a:lvl3pPr>
            <a:lvl4pPr marL="726620" indent="0">
              <a:buNone/>
              <a:defRPr sz="848">
                <a:solidFill>
                  <a:schemeClr val="tx1">
                    <a:tint val="75000"/>
                  </a:schemeClr>
                </a:solidFill>
              </a:defRPr>
            </a:lvl4pPr>
            <a:lvl5pPr marL="968827" indent="0">
              <a:buNone/>
              <a:defRPr sz="848">
                <a:solidFill>
                  <a:schemeClr val="tx1">
                    <a:tint val="75000"/>
                  </a:schemeClr>
                </a:solidFill>
              </a:defRPr>
            </a:lvl5pPr>
            <a:lvl6pPr marL="1211033" indent="0">
              <a:buNone/>
              <a:defRPr sz="848">
                <a:solidFill>
                  <a:schemeClr val="tx1">
                    <a:tint val="75000"/>
                  </a:schemeClr>
                </a:solidFill>
              </a:defRPr>
            </a:lvl6pPr>
            <a:lvl7pPr marL="1453240" indent="0">
              <a:buNone/>
              <a:defRPr sz="848">
                <a:solidFill>
                  <a:schemeClr val="tx1">
                    <a:tint val="75000"/>
                  </a:schemeClr>
                </a:solidFill>
              </a:defRPr>
            </a:lvl7pPr>
            <a:lvl8pPr marL="1695447" indent="0">
              <a:buNone/>
              <a:defRPr sz="848">
                <a:solidFill>
                  <a:schemeClr val="tx1">
                    <a:tint val="75000"/>
                  </a:schemeClr>
                </a:solidFill>
              </a:defRPr>
            </a:lvl8pPr>
            <a:lvl9pPr marL="1937653" indent="0">
              <a:buNone/>
              <a:defRPr sz="8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C369 Financial Technologies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FE17-A15F-4069-8D1C-BFCDAB13D84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11311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C369 Financial Technologies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FE17-A15F-4069-8D1C-BFCDAB13D84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6824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929704" y="2542980"/>
            <a:ext cx="5104098" cy="123676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algn="l">
              <a:lnSpc>
                <a:spcPts val="5000"/>
              </a:lnSpc>
              <a:spcBef>
                <a:spcPts val="0"/>
              </a:spcBef>
              <a:defRPr sz="550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COVER PAGE</a:t>
            </a:r>
            <a:br>
              <a:rPr lang="en-US"/>
            </a:br>
            <a:r>
              <a:rPr lang="en-US"/>
              <a:t>TEMPLATE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704" y="3813445"/>
            <a:ext cx="5104098" cy="4531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/>
              <a:t>Sub header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44" y="163765"/>
            <a:ext cx="2318661" cy="94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647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271" b="1"/>
            </a:lvl1pPr>
            <a:lvl2pPr marL="242207" indent="0">
              <a:buNone/>
              <a:defRPr sz="1060" b="1"/>
            </a:lvl2pPr>
            <a:lvl3pPr marL="484413" indent="0">
              <a:buNone/>
              <a:defRPr sz="954" b="1"/>
            </a:lvl3pPr>
            <a:lvl4pPr marL="726620" indent="0">
              <a:buNone/>
              <a:defRPr sz="848" b="1"/>
            </a:lvl4pPr>
            <a:lvl5pPr marL="968827" indent="0">
              <a:buNone/>
              <a:defRPr sz="848" b="1"/>
            </a:lvl5pPr>
            <a:lvl6pPr marL="1211033" indent="0">
              <a:buNone/>
              <a:defRPr sz="848" b="1"/>
            </a:lvl6pPr>
            <a:lvl7pPr marL="1453240" indent="0">
              <a:buNone/>
              <a:defRPr sz="848" b="1"/>
            </a:lvl7pPr>
            <a:lvl8pPr marL="1695447" indent="0">
              <a:buNone/>
              <a:defRPr sz="848" b="1"/>
            </a:lvl8pPr>
            <a:lvl9pPr marL="1937653" indent="0">
              <a:buNone/>
              <a:defRPr sz="84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271" b="1"/>
            </a:lvl1pPr>
            <a:lvl2pPr marL="242207" indent="0">
              <a:buNone/>
              <a:defRPr sz="1060" b="1"/>
            </a:lvl2pPr>
            <a:lvl3pPr marL="484413" indent="0">
              <a:buNone/>
              <a:defRPr sz="954" b="1"/>
            </a:lvl3pPr>
            <a:lvl4pPr marL="726620" indent="0">
              <a:buNone/>
              <a:defRPr sz="848" b="1"/>
            </a:lvl4pPr>
            <a:lvl5pPr marL="968827" indent="0">
              <a:buNone/>
              <a:defRPr sz="848" b="1"/>
            </a:lvl5pPr>
            <a:lvl6pPr marL="1211033" indent="0">
              <a:buNone/>
              <a:defRPr sz="848" b="1"/>
            </a:lvl6pPr>
            <a:lvl7pPr marL="1453240" indent="0">
              <a:buNone/>
              <a:defRPr sz="848" b="1"/>
            </a:lvl7pPr>
            <a:lvl8pPr marL="1695447" indent="0">
              <a:buNone/>
              <a:defRPr sz="848" b="1"/>
            </a:lvl8pPr>
            <a:lvl9pPr marL="1937653" indent="0">
              <a:buNone/>
              <a:defRPr sz="84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C369 Financial Technologies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FE17-A15F-4069-8D1C-BFCDAB13D84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71005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C369 Financial Technologies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FE17-A15F-4069-8D1C-BFCDAB13D84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62754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C369 Financial 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FE17-A15F-4069-8D1C-BFCDAB13D84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2407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69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1695"/>
            </a:lvl1pPr>
            <a:lvl2pPr>
              <a:defRPr sz="1483"/>
            </a:lvl2pPr>
            <a:lvl3pPr>
              <a:defRPr sz="1271"/>
            </a:lvl3pPr>
            <a:lvl4pPr>
              <a:defRPr sz="1060"/>
            </a:lvl4pPr>
            <a:lvl5pPr>
              <a:defRPr sz="1060"/>
            </a:lvl5pPr>
            <a:lvl6pPr>
              <a:defRPr sz="1060"/>
            </a:lvl6pPr>
            <a:lvl7pPr>
              <a:defRPr sz="1060"/>
            </a:lvl7pPr>
            <a:lvl8pPr>
              <a:defRPr sz="1060"/>
            </a:lvl8pPr>
            <a:lvl9pPr>
              <a:defRPr sz="10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848"/>
            </a:lvl1pPr>
            <a:lvl2pPr marL="242207" indent="0">
              <a:buNone/>
              <a:defRPr sz="742"/>
            </a:lvl2pPr>
            <a:lvl3pPr marL="484413" indent="0">
              <a:buNone/>
              <a:defRPr sz="636"/>
            </a:lvl3pPr>
            <a:lvl4pPr marL="726620" indent="0">
              <a:buNone/>
              <a:defRPr sz="530"/>
            </a:lvl4pPr>
            <a:lvl5pPr marL="968827" indent="0">
              <a:buNone/>
              <a:defRPr sz="530"/>
            </a:lvl5pPr>
            <a:lvl6pPr marL="1211033" indent="0">
              <a:buNone/>
              <a:defRPr sz="530"/>
            </a:lvl6pPr>
            <a:lvl7pPr marL="1453240" indent="0">
              <a:buNone/>
              <a:defRPr sz="530"/>
            </a:lvl7pPr>
            <a:lvl8pPr marL="1695447" indent="0">
              <a:buNone/>
              <a:defRPr sz="530"/>
            </a:lvl8pPr>
            <a:lvl9pPr marL="1937653" indent="0">
              <a:buNone/>
              <a:defRPr sz="53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C369 Financial Technologies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FE17-A15F-4069-8D1C-BFCDAB13D84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95184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69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1695"/>
            </a:lvl1pPr>
            <a:lvl2pPr marL="242207" indent="0">
              <a:buNone/>
              <a:defRPr sz="1483"/>
            </a:lvl2pPr>
            <a:lvl3pPr marL="484413" indent="0">
              <a:buNone/>
              <a:defRPr sz="1271"/>
            </a:lvl3pPr>
            <a:lvl4pPr marL="726620" indent="0">
              <a:buNone/>
              <a:defRPr sz="1060"/>
            </a:lvl4pPr>
            <a:lvl5pPr marL="968827" indent="0">
              <a:buNone/>
              <a:defRPr sz="1060"/>
            </a:lvl5pPr>
            <a:lvl6pPr marL="1211033" indent="0">
              <a:buNone/>
              <a:defRPr sz="1060"/>
            </a:lvl6pPr>
            <a:lvl7pPr marL="1453240" indent="0">
              <a:buNone/>
              <a:defRPr sz="1060"/>
            </a:lvl7pPr>
            <a:lvl8pPr marL="1695447" indent="0">
              <a:buNone/>
              <a:defRPr sz="1060"/>
            </a:lvl8pPr>
            <a:lvl9pPr marL="1937653" indent="0">
              <a:buNone/>
              <a:defRPr sz="106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848"/>
            </a:lvl1pPr>
            <a:lvl2pPr marL="242207" indent="0">
              <a:buNone/>
              <a:defRPr sz="742"/>
            </a:lvl2pPr>
            <a:lvl3pPr marL="484413" indent="0">
              <a:buNone/>
              <a:defRPr sz="636"/>
            </a:lvl3pPr>
            <a:lvl4pPr marL="726620" indent="0">
              <a:buNone/>
              <a:defRPr sz="530"/>
            </a:lvl4pPr>
            <a:lvl5pPr marL="968827" indent="0">
              <a:buNone/>
              <a:defRPr sz="530"/>
            </a:lvl5pPr>
            <a:lvl6pPr marL="1211033" indent="0">
              <a:buNone/>
              <a:defRPr sz="530"/>
            </a:lvl6pPr>
            <a:lvl7pPr marL="1453240" indent="0">
              <a:buNone/>
              <a:defRPr sz="530"/>
            </a:lvl7pPr>
            <a:lvl8pPr marL="1695447" indent="0">
              <a:buNone/>
              <a:defRPr sz="530"/>
            </a:lvl8pPr>
            <a:lvl9pPr marL="1937653" indent="0">
              <a:buNone/>
              <a:defRPr sz="53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C369 Financial Technologies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FE17-A15F-4069-8D1C-BFCDAB13D84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664077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C369 Financial Technologies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FE17-A15F-4069-8D1C-BFCDAB13D84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993469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C369 Financial Technologies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FE17-A15F-4069-8D1C-BFCDAB13D84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05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0415" y="2540256"/>
            <a:ext cx="5104098" cy="201871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algn="l">
              <a:lnSpc>
                <a:spcPts val="4200"/>
              </a:lnSpc>
              <a:spcBef>
                <a:spcPts val="0"/>
              </a:spcBef>
              <a:defRPr sz="430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CHAPTER DIVIDER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44" y="163765"/>
            <a:ext cx="2318661" cy="94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07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5610" y="260714"/>
            <a:ext cx="6211928" cy="60459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Header Copy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665610" y="865307"/>
            <a:ext cx="7781518" cy="109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163" y="1651000"/>
            <a:ext cx="7477125" cy="37592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742950" indent="-285750">
              <a:buFont typeface="Arial" pitchFamily="34" charset="0"/>
              <a:buChar char="•"/>
              <a:defRPr sz="2000"/>
            </a:lvl2pPr>
            <a:lvl3pPr>
              <a:defRPr sz="2000"/>
            </a:lvl3pPr>
            <a:lvl4pPr marL="1600200" indent="-228600">
              <a:buFont typeface="Arial" pitchFamily="34" charset="0"/>
              <a:buChar char="•"/>
              <a:defRPr sz="2000"/>
            </a:lvl4pPr>
            <a:lvl5pPr marL="2057400" indent="-228600">
              <a:buFont typeface="Arial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80328" y="644096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767FADE-2612-3649-B495-F644A23F288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38" y="6410232"/>
            <a:ext cx="1248980" cy="40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44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65610" y="893354"/>
            <a:ext cx="6211928" cy="60459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Header Copy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665610" y="1496850"/>
            <a:ext cx="7781518" cy="109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665163" y="1651000"/>
            <a:ext cx="4071937" cy="37592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742950" indent="-285750">
              <a:buFont typeface="Arial" pitchFamily="34" charset="0"/>
              <a:buChar char="•"/>
              <a:defRPr sz="2000"/>
            </a:lvl2pPr>
            <a:lvl3pPr>
              <a:defRPr sz="2000"/>
            </a:lvl3pPr>
            <a:lvl4pPr marL="1600200" indent="-228600">
              <a:buFont typeface="Arial" pitchFamily="34" charset="0"/>
              <a:buChar char="•"/>
              <a:defRPr sz="2000"/>
            </a:lvl4pPr>
            <a:lvl5pPr marL="2057400" indent="-228600">
              <a:buFont typeface="Arial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4"/>
          </p:nvPr>
        </p:nvSpPr>
        <p:spPr>
          <a:xfrm>
            <a:off x="4927600" y="1651000"/>
            <a:ext cx="3558606" cy="37592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endParaRPr lang="en-GB"/>
          </a:p>
        </p:txBody>
      </p:sp>
      <p:pic>
        <p:nvPicPr>
          <p:cNvPr id="9" name="Picture 8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38" y="49050"/>
            <a:ext cx="1248980" cy="4041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80328" y="644096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767FADE-2612-3649-B495-F644A23F288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38" y="6410232"/>
            <a:ext cx="1248980" cy="40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91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65610" y="893354"/>
            <a:ext cx="6211928" cy="60459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Header Copy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665610" y="1496850"/>
            <a:ext cx="7781518" cy="109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665163" y="1651000"/>
            <a:ext cx="4071937" cy="37592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742950" indent="-285750">
              <a:buFont typeface="Arial" pitchFamily="34" charset="0"/>
              <a:buChar char="•"/>
              <a:defRPr sz="2000"/>
            </a:lvl2pPr>
            <a:lvl3pPr>
              <a:defRPr sz="2000"/>
            </a:lvl3pPr>
            <a:lvl4pPr marL="1600200" indent="-228600">
              <a:buFont typeface="Arial" pitchFamily="34" charset="0"/>
              <a:buChar char="•"/>
              <a:defRPr sz="2000"/>
            </a:lvl4pPr>
            <a:lvl5pPr marL="2057400" indent="-228600">
              <a:buFont typeface="Arial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876800" y="1651000"/>
            <a:ext cx="3609975" cy="37592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endParaRPr lang="en-GB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80328" y="644096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767FADE-2612-3649-B495-F644A23F288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38" y="6410232"/>
            <a:ext cx="1248980" cy="40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66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65610" y="893354"/>
            <a:ext cx="6211928" cy="60459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Header Copy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665610" y="1496850"/>
            <a:ext cx="7781518" cy="109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665163" y="1651000"/>
            <a:ext cx="4071937" cy="37592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742950" indent="-285750">
              <a:buFont typeface="Arial" pitchFamily="34" charset="0"/>
              <a:buChar char="•"/>
              <a:defRPr sz="2000"/>
            </a:lvl2pPr>
            <a:lvl3pPr>
              <a:defRPr sz="2000"/>
            </a:lvl3pPr>
            <a:lvl4pPr marL="1600200" indent="-228600">
              <a:buFont typeface="Arial" pitchFamily="34" charset="0"/>
              <a:buChar char="•"/>
              <a:defRPr sz="2000"/>
            </a:lvl4pPr>
            <a:lvl5pPr marL="2057400" indent="-228600">
              <a:buFont typeface="Arial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/>
          </p:nvPr>
        </p:nvSpPr>
        <p:spPr>
          <a:xfrm>
            <a:off x="4851400" y="1651000"/>
            <a:ext cx="3635375" cy="37592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endParaRPr lang="en-GB"/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80328" y="644096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767FADE-2612-3649-B495-F644A23F288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38" y="6410232"/>
            <a:ext cx="1248980" cy="40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30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65610" y="893354"/>
            <a:ext cx="6211928" cy="60459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Header Copy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665610" y="1496850"/>
            <a:ext cx="7781518" cy="109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14400" y="1884363"/>
            <a:ext cx="7571806" cy="30252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80328" y="644096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767FADE-2612-3649-B495-F644A23F288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38" y="6410232"/>
            <a:ext cx="1248980" cy="40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81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80328" y="644096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10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767FADE-2612-3649-B495-F644A23F288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38" y="6410232"/>
            <a:ext cx="1248980" cy="40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29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SIPCMContentMarking" descr="{&quot;HashCode&quot;:-574504238,&quot;Placement&quot;:&quot;Header&quot;,&quot;Top&quot;:0.0,&quot;Left&quot;:273.375916,&quot;SlideWidth&quot;:720,&quot;SlideHeight&quot;:540}">
            <a:extLst>
              <a:ext uri="{FF2B5EF4-FFF2-40B4-BE49-F238E27FC236}">
                <a16:creationId xmlns:a16="http://schemas.microsoft.com/office/drawing/2014/main" id="{5DD05BB7-4DF6-42E6-80DD-81A8D34B47FB}"/>
              </a:ext>
            </a:extLst>
          </p:cNvPr>
          <p:cNvSpPr txBox="1"/>
          <p:nvPr userDrawn="1"/>
        </p:nvSpPr>
        <p:spPr>
          <a:xfrm>
            <a:off x="3471874" y="0"/>
            <a:ext cx="220025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solidFill>
                  <a:srgbClr val="000000"/>
                </a:solidFill>
                <a:latin typeface="Calibri" panose="020F0502020204030204" pitchFamily="34" charset="0"/>
              </a:rPr>
              <a:t>OFFICIAL (CLOSED) \ NON-SENSITIVE</a:t>
            </a:r>
          </a:p>
        </p:txBody>
      </p:sp>
    </p:spTree>
    <p:extLst>
      <p:ext uri="{BB962C8B-B14F-4D97-AF65-F5344CB8AC3E}">
        <p14:creationId xmlns:p14="http://schemas.microsoft.com/office/powerpoint/2010/main" val="3311932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7" r:id="rId2"/>
    <p:sldLayoutId id="2147483649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9" r:id="rId9"/>
    <p:sldLayoutId id="2147483662" r:id="rId10"/>
    <p:sldLayoutId id="2147483656" r:id="rId11"/>
    <p:sldLayoutId id="2147483678" r:id="rId12"/>
    <p:sldLayoutId id="2147483679" r:id="rId13"/>
    <p:sldLayoutId id="2147483681" r:id="rId14"/>
    <p:sldLayoutId id="2147483680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SG"/>
              <a:t>C369 Financial Technologies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6FE17-A15F-4069-8D1C-BFCDAB13D842}" type="slidenum">
              <a:rPr lang="en-SG" smtClean="0"/>
              <a:t>‹#›</a:t>
            </a:fld>
            <a:endParaRPr lang="en-SG"/>
          </a:p>
        </p:txBody>
      </p:sp>
      <p:sp>
        <p:nvSpPr>
          <p:cNvPr id="7" name="MSIPCMContentMarking" descr="{&quot;HashCode&quot;:-574504238,&quot;Placement&quot;:&quot;Header&quot;,&quot;Top&quot;:0.0,&quot;Left&quot;:273.375916,&quot;SlideWidth&quot;:720,&quot;SlideHeight&quot;:540}">
            <a:extLst>
              <a:ext uri="{FF2B5EF4-FFF2-40B4-BE49-F238E27FC236}">
                <a16:creationId xmlns:a16="http://schemas.microsoft.com/office/drawing/2014/main" id="{BE915BE3-5C08-4677-8D33-86705266B515}"/>
              </a:ext>
            </a:extLst>
          </p:cNvPr>
          <p:cNvSpPr txBox="1"/>
          <p:nvPr userDrawn="1"/>
        </p:nvSpPr>
        <p:spPr>
          <a:xfrm>
            <a:off x="3471874" y="0"/>
            <a:ext cx="220025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solidFill>
                  <a:srgbClr val="000000"/>
                </a:solidFill>
                <a:latin typeface="Calibri" panose="020F0502020204030204" pitchFamily="34" charset="0"/>
              </a:rPr>
              <a:t>OFFICIAL (CLOSED) \ NON-SENSITIVE</a:t>
            </a:r>
          </a:p>
        </p:txBody>
      </p:sp>
    </p:spTree>
    <p:extLst>
      <p:ext uri="{BB962C8B-B14F-4D97-AF65-F5344CB8AC3E}">
        <p14:creationId xmlns:p14="http://schemas.microsoft.com/office/powerpoint/2010/main" val="4269109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 dt="0"/>
  <p:txStyles>
    <p:titleStyle>
      <a:lvl1pPr algn="l" defTabSz="484413" rtl="0" eaLnBrk="1" latinLnBrk="0" hangingPunct="1">
        <a:lnSpc>
          <a:spcPct val="90000"/>
        </a:lnSpc>
        <a:spcBef>
          <a:spcPct val="0"/>
        </a:spcBef>
        <a:buNone/>
        <a:defRPr sz="233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1103" indent="-121103" algn="l" defTabSz="484413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483" kern="1200">
          <a:solidFill>
            <a:schemeClr val="tx1"/>
          </a:solidFill>
          <a:latin typeface="+mn-lt"/>
          <a:ea typeface="+mn-ea"/>
          <a:cs typeface="+mn-cs"/>
        </a:defRPr>
      </a:lvl1pPr>
      <a:lvl2pPr marL="363310" indent="-121103" algn="l" defTabSz="484413" rtl="0" eaLnBrk="1" latinLnBrk="0" hangingPunct="1">
        <a:lnSpc>
          <a:spcPct val="90000"/>
        </a:lnSpc>
        <a:spcBef>
          <a:spcPts val="265"/>
        </a:spcBef>
        <a:buFont typeface="Arial" panose="020B0604020202020204" pitchFamily="34" charset="0"/>
        <a:buChar char="•"/>
        <a:defRPr sz="1271" kern="1200">
          <a:solidFill>
            <a:schemeClr val="tx1"/>
          </a:solidFill>
          <a:latin typeface="+mn-lt"/>
          <a:ea typeface="+mn-ea"/>
          <a:cs typeface="+mn-cs"/>
        </a:defRPr>
      </a:lvl2pPr>
      <a:lvl3pPr marL="605517" indent="-121103" algn="l" defTabSz="484413" rtl="0" eaLnBrk="1" latinLnBrk="0" hangingPunct="1">
        <a:lnSpc>
          <a:spcPct val="90000"/>
        </a:lnSpc>
        <a:spcBef>
          <a:spcPts val="265"/>
        </a:spcBef>
        <a:buFont typeface="Arial" panose="020B0604020202020204" pitchFamily="34" charset="0"/>
        <a:buChar char="•"/>
        <a:defRPr sz="1060" kern="1200">
          <a:solidFill>
            <a:schemeClr val="tx1"/>
          </a:solidFill>
          <a:latin typeface="+mn-lt"/>
          <a:ea typeface="+mn-ea"/>
          <a:cs typeface="+mn-cs"/>
        </a:defRPr>
      </a:lvl3pPr>
      <a:lvl4pPr marL="847723" indent="-121103" algn="l" defTabSz="484413" rtl="0" eaLnBrk="1" latinLnBrk="0" hangingPunct="1">
        <a:lnSpc>
          <a:spcPct val="90000"/>
        </a:lnSpc>
        <a:spcBef>
          <a:spcPts val="265"/>
        </a:spcBef>
        <a:buFont typeface="Arial" panose="020B0604020202020204" pitchFamily="34" charset="0"/>
        <a:buChar char="•"/>
        <a:defRPr sz="954" kern="1200">
          <a:solidFill>
            <a:schemeClr val="tx1"/>
          </a:solidFill>
          <a:latin typeface="+mn-lt"/>
          <a:ea typeface="+mn-ea"/>
          <a:cs typeface="+mn-cs"/>
        </a:defRPr>
      </a:lvl4pPr>
      <a:lvl5pPr marL="1089930" indent="-121103" algn="l" defTabSz="484413" rtl="0" eaLnBrk="1" latinLnBrk="0" hangingPunct="1">
        <a:lnSpc>
          <a:spcPct val="90000"/>
        </a:lnSpc>
        <a:spcBef>
          <a:spcPts val="265"/>
        </a:spcBef>
        <a:buFont typeface="Arial" panose="020B0604020202020204" pitchFamily="34" charset="0"/>
        <a:buChar char="•"/>
        <a:defRPr sz="954" kern="1200">
          <a:solidFill>
            <a:schemeClr val="tx1"/>
          </a:solidFill>
          <a:latin typeface="+mn-lt"/>
          <a:ea typeface="+mn-ea"/>
          <a:cs typeface="+mn-cs"/>
        </a:defRPr>
      </a:lvl5pPr>
      <a:lvl6pPr marL="1332137" indent="-121103" algn="l" defTabSz="484413" rtl="0" eaLnBrk="1" latinLnBrk="0" hangingPunct="1">
        <a:lnSpc>
          <a:spcPct val="90000"/>
        </a:lnSpc>
        <a:spcBef>
          <a:spcPts val="265"/>
        </a:spcBef>
        <a:buFont typeface="Arial" panose="020B0604020202020204" pitchFamily="34" charset="0"/>
        <a:buChar char="•"/>
        <a:defRPr sz="954" kern="1200">
          <a:solidFill>
            <a:schemeClr val="tx1"/>
          </a:solidFill>
          <a:latin typeface="+mn-lt"/>
          <a:ea typeface="+mn-ea"/>
          <a:cs typeface="+mn-cs"/>
        </a:defRPr>
      </a:lvl6pPr>
      <a:lvl7pPr marL="1574343" indent="-121103" algn="l" defTabSz="484413" rtl="0" eaLnBrk="1" latinLnBrk="0" hangingPunct="1">
        <a:lnSpc>
          <a:spcPct val="90000"/>
        </a:lnSpc>
        <a:spcBef>
          <a:spcPts val="265"/>
        </a:spcBef>
        <a:buFont typeface="Arial" panose="020B0604020202020204" pitchFamily="34" charset="0"/>
        <a:buChar char="•"/>
        <a:defRPr sz="954" kern="1200">
          <a:solidFill>
            <a:schemeClr val="tx1"/>
          </a:solidFill>
          <a:latin typeface="+mn-lt"/>
          <a:ea typeface="+mn-ea"/>
          <a:cs typeface="+mn-cs"/>
        </a:defRPr>
      </a:lvl7pPr>
      <a:lvl8pPr marL="1816550" indent="-121103" algn="l" defTabSz="484413" rtl="0" eaLnBrk="1" latinLnBrk="0" hangingPunct="1">
        <a:lnSpc>
          <a:spcPct val="90000"/>
        </a:lnSpc>
        <a:spcBef>
          <a:spcPts val="265"/>
        </a:spcBef>
        <a:buFont typeface="Arial" panose="020B0604020202020204" pitchFamily="34" charset="0"/>
        <a:buChar char="•"/>
        <a:defRPr sz="954" kern="1200">
          <a:solidFill>
            <a:schemeClr val="tx1"/>
          </a:solidFill>
          <a:latin typeface="+mn-lt"/>
          <a:ea typeface="+mn-ea"/>
          <a:cs typeface="+mn-cs"/>
        </a:defRPr>
      </a:lvl8pPr>
      <a:lvl9pPr marL="2058757" indent="-121103" algn="l" defTabSz="484413" rtl="0" eaLnBrk="1" latinLnBrk="0" hangingPunct="1">
        <a:lnSpc>
          <a:spcPct val="90000"/>
        </a:lnSpc>
        <a:spcBef>
          <a:spcPts val="265"/>
        </a:spcBef>
        <a:buFont typeface="Arial" panose="020B0604020202020204" pitchFamily="34" charset="0"/>
        <a:buChar char="•"/>
        <a:defRPr sz="95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4413" rtl="0" eaLnBrk="1" latinLnBrk="0" hangingPunct="1">
        <a:defRPr sz="954" kern="1200">
          <a:solidFill>
            <a:schemeClr val="tx1"/>
          </a:solidFill>
          <a:latin typeface="+mn-lt"/>
          <a:ea typeface="+mn-ea"/>
          <a:cs typeface="+mn-cs"/>
        </a:defRPr>
      </a:lvl1pPr>
      <a:lvl2pPr marL="242207" algn="l" defTabSz="484413" rtl="0" eaLnBrk="1" latinLnBrk="0" hangingPunct="1">
        <a:defRPr sz="954" kern="1200">
          <a:solidFill>
            <a:schemeClr val="tx1"/>
          </a:solidFill>
          <a:latin typeface="+mn-lt"/>
          <a:ea typeface="+mn-ea"/>
          <a:cs typeface="+mn-cs"/>
        </a:defRPr>
      </a:lvl2pPr>
      <a:lvl3pPr marL="484413" algn="l" defTabSz="484413" rtl="0" eaLnBrk="1" latinLnBrk="0" hangingPunct="1">
        <a:defRPr sz="954" kern="1200">
          <a:solidFill>
            <a:schemeClr val="tx1"/>
          </a:solidFill>
          <a:latin typeface="+mn-lt"/>
          <a:ea typeface="+mn-ea"/>
          <a:cs typeface="+mn-cs"/>
        </a:defRPr>
      </a:lvl3pPr>
      <a:lvl4pPr marL="726620" algn="l" defTabSz="484413" rtl="0" eaLnBrk="1" latinLnBrk="0" hangingPunct="1">
        <a:defRPr sz="954" kern="1200">
          <a:solidFill>
            <a:schemeClr val="tx1"/>
          </a:solidFill>
          <a:latin typeface="+mn-lt"/>
          <a:ea typeface="+mn-ea"/>
          <a:cs typeface="+mn-cs"/>
        </a:defRPr>
      </a:lvl4pPr>
      <a:lvl5pPr marL="968827" algn="l" defTabSz="484413" rtl="0" eaLnBrk="1" latinLnBrk="0" hangingPunct="1">
        <a:defRPr sz="954" kern="1200">
          <a:solidFill>
            <a:schemeClr val="tx1"/>
          </a:solidFill>
          <a:latin typeface="+mn-lt"/>
          <a:ea typeface="+mn-ea"/>
          <a:cs typeface="+mn-cs"/>
        </a:defRPr>
      </a:lvl5pPr>
      <a:lvl6pPr marL="1211033" algn="l" defTabSz="484413" rtl="0" eaLnBrk="1" latinLnBrk="0" hangingPunct="1">
        <a:defRPr sz="954" kern="1200">
          <a:solidFill>
            <a:schemeClr val="tx1"/>
          </a:solidFill>
          <a:latin typeface="+mn-lt"/>
          <a:ea typeface="+mn-ea"/>
          <a:cs typeface="+mn-cs"/>
        </a:defRPr>
      </a:lvl6pPr>
      <a:lvl7pPr marL="1453240" algn="l" defTabSz="484413" rtl="0" eaLnBrk="1" latinLnBrk="0" hangingPunct="1">
        <a:defRPr sz="954" kern="1200">
          <a:solidFill>
            <a:schemeClr val="tx1"/>
          </a:solidFill>
          <a:latin typeface="+mn-lt"/>
          <a:ea typeface="+mn-ea"/>
          <a:cs typeface="+mn-cs"/>
        </a:defRPr>
      </a:lvl7pPr>
      <a:lvl8pPr marL="1695447" algn="l" defTabSz="484413" rtl="0" eaLnBrk="1" latinLnBrk="0" hangingPunct="1">
        <a:defRPr sz="954" kern="1200">
          <a:solidFill>
            <a:schemeClr val="tx1"/>
          </a:solidFill>
          <a:latin typeface="+mn-lt"/>
          <a:ea typeface="+mn-ea"/>
          <a:cs typeface="+mn-cs"/>
        </a:defRPr>
      </a:lvl8pPr>
      <a:lvl9pPr marL="1937653" algn="l" defTabSz="484413" rtl="0" eaLnBrk="1" latinLnBrk="0" hangingPunct="1">
        <a:defRPr sz="95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ymeleaf.org/doc/tutorials/3.0/usingthymeleaf.html#setting-attribute-values" TargetMode="Externa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localhost:8080/categories/" TargetMode="Externa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vithamuniraj/CETSpringBootAY202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data/jpa/docs/current/api/org/springframework/data/jpa/repository/JpaRepository.html" TargetMode="Externa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api/org/springframework/data/jpa/repository/JpaRepository.html#getById-ID-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localhost:8080/items/5" TargetMode="Externa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items/5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localhost:8080/categories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4004" y="1935042"/>
            <a:ext cx="7770212" cy="1360445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Amasis MT Pro Black" panose="02040A04050005020304" pitchFamily="18" charset="0"/>
              </a:rPr>
              <a:t>Building Enterprise Java Applications with Spring</a:t>
            </a:r>
            <a:br>
              <a:rPr lang="en-US" sz="4400" dirty="0"/>
            </a:br>
            <a:br>
              <a:rPr lang="en-US" sz="4800" dirty="0"/>
            </a:br>
            <a:endParaRPr lang="en-SG" sz="4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E733B8-AC2C-4ACF-B53E-C7CA4AD69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70264" y="4163627"/>
            <a:ext cx="5104098" cy="1862459"/>
          </a:xfrm>
        </p:spPr>
        <p:txBody>
          <a:bodyPr/>
          <a:lstStyle/>
          <a:p>
            <a:pPr algn="ctr"/>
            <a:r>
              <a:rPr lang="en-SG" b="1" dirty="0">
                <a:latin typeface="Amasis MT Pro Black" panose="02040A04050005020304" pitchFamily="18" charset="0"/>
              </a:rPr>
              <a:t>Day 4  </a:t>
            </a:r>
          </a:p>
          <a:p>
            <a:pPr algn="ctr"/>
            <a:r>
              <a:rPr lang="en-US" dirty="0">
                <a:latin typeface="Amasis MT Pro" panose="02040504050005020304" pitchFamily="18" charset="0"/>
              </a:rPr>
              <a:t>Magdalene Lim,</a:t>
            </a:r>
          </a:p>
          <a:p>
            <a:pPr algn="ctr"/>
            <a:r>
              <a:rPr lang="en-US" dirty="0">
                <a:latin typeface="Amasis MT Pro" panose="02040504050005020304" pitchFamily="18" charset="0"/>
              </a:rPr>
              <a:t> Desmond Lee, </a:t>
            </a:r>
          </a:p>
          <a:p>
            <a:pPr algn="ctr"/>
            <a:r>
              <a:rPr lang="en-US" dirty="0">
                <a:latin typeface="Amasis MT Pro" panose="02040504050005020304" pitchFamily="18" charset="0"/>
              </a:rPr>
              <a:t>Kavitha Muniraj</a:t>
            </a:r>
          </a:p>
          <a:p>
            <a:pPr algn="ctr"/>
            <a:r>
              <a:rPr lang="en-US" dirty="0">
                <a:latin typeface="Amasis MT Pro" panose="02040504050005020304" pitchFamily="18" charset="0"/>
              </a:rPr>
              <a:t> Republic Polytechnic </a:t>
            </a:r>
            <a:endParaRPr lang="en-SG" b="1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294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37609-EBB0-4DA6-A6E4-F2968A9F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403B56-6B63-483F-9178-2947F246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17" y="247035"/>
            <a:ext cx="7277232" cy="85338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RECALL - Viewing a list of items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0E858E-7D89-4C58-88BE-44B1919B59C2}"/>
              </a:ext>
            </a:extLst>
          </p:cNvPr>
          <p:cNvGrpSpPr/>
          <p:nvPr/>
        </p:nvGrpSpPr>
        <p:grpSpPr>
          <a:xfrm>
            <a:off x="574170" y="1370799"/>
            <a:ext cx="7781518" cy="4373100"/>
            <a:chOff x="574170" y="1370799"/>
            <a:chExt cx="7781518" cy="43731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63F0DE-74D5-4C41-B60F-C9AB5CE3D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170" y="1370799"/>
              <a:ext cx="6427960" cy="2939226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8CDBE19-079C-49FC-B170-82F2AF3D5670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5786846" y="3024052"/>
              <a:ext cx="721083" cy="9031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7D58B1A-A793-458B-9D0F-3C1FE4DC7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0170" y="3927181"/>
              <a:ext cx="3695518" cy="18167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777961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4DC20E-EA00-4E69-B373-A13B6273B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FB8319-E339-47F4-B1BD-00A214DA3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RECALL - </a:t>
            </a:r>
            <a:r>
              <a:rPr lang="en-US" dirty="0" err="1">
                <a:solidFill>
                  <a:schemeClr val="tx1"/>
                </a:solidFill>
                <a:latin typeface="Amasis MT Pro Black" panose="02040A04050005020304" pitchFamily="18" charset="0"/>
              </a:rPr>
              <a:t>Thymeleaf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546FD-1D4A-4895-9089-E06AC25140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0102" y="865306"/>
            <a:ext cx="4582261" cy="5386637"/>
          </a:xfrm>
        </p:spPr>
        <p:txBody>
          <a:bodyPr/>
          <a:lstStyle/>
          <a:p>
            <a:r>
              <a:rPr lang="en-US" sz="2000" dirty="0">
                <a:latin typeface="Amasis MT Pro" panose="02040504050005020304" pitchFamily="18" charset="0"/>
              </a:rPr>
              <a:t>Recall that in our </a:t>
            </a:r>
            <a:r>
              <a:rPr lang="en-US" sz="2000" dirty="0" err="1">
                <a:latin typeface="Amasis MT Pro" panose="02040504050005020304" pitchFamily="18" charset="0"/>
              </a:rPr>
              <a:t>Springboot</a:t>
            </a:r>
            <a:r>
              <a:rPr lang="en-US" sz="2000" dirty="0">
                <a:latin typeface="Amasis MT Pro" panose="02040504050005020304" pitchFamily="18" charset="0"/>
              </a:rPr>
              <a:t> projects, we included a dependency, </a:t>
            </a:r>
            <a:r>
              <a:rPr lang="en-US" sz="2000" b="1" dirty="0" err="1">
                <a:latin typeface="Amasis MT Pro" panose="02040504050005020304" pitchFamily="18" charset="0"/>
              </a:rPr>
              <a:t>Thymeleaf</a:t>
            </a:r>
            <a:r>
              <a:rPr lang="en-US" sz="2000" b="1" dirty="0">
                <a:latin typeface="Amasis MT Pro" panose="02040504050005020304" pitchFamily="18" charset="0"/>
              </a:rPr>
              <a:t>.</a:t>
            </a:r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b="1" dirty="0" err="1">
                <a:latin typeface="Amasis MT Pro" panose="02040504050005020304" pitchFamily="18" charset="0"/>
              </a:rPr>
              <a:t>Thymeleaf</a:t>
            </a:r>
            <a:r>
              <a:rPr lang="en-US" sz="2000" dirty="0">
                <a:latin typeface="Amasis MT Pro" panose="02040504050005020304" pitchFamily="18" charset="0"/>
              </a:rPr>
              <a:t> is a server-side Java template engine for both web and standalone environments.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It is a </a:t>
            </a:r>
            <a:r>
              <a:rPr lang="en-US" sz="2000" b="1" dirty="0">
                <a:latin typeface="Amasis MT Pro" panose="02040504050005020304" pitchFamily="18" charset="0"/>
              </a:rPr>
              <a:t>view</a:t>
            </a:r>
            <a:r>
              <a:rPr lang="en-US" sz="2000" dirty="0">
                <a:latin typeface="Amasis MT Pro" panose="02040504050005020304" pitchFamily="18" charset="0"/>
              </a:rPr>
              <a:t> technology that performs server-side rendering of HTML.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We use </a:t>
            </a:r>
            <a:r>
              <a:rPr lang="en-US" sz="2000" b="1" dirty="0">
                <a:latin typeface="Amasis MT Pro" panose="02040504050005020304" pitchFamily="18" charset="0"/>
              </a:rPr>
              <a:t>variable expressions ${…}</a:t>
            </a:r>
            <a:r>
              <a:rPr lang="en-US" sz="2000" dirty="0">
                <a:latin typeface="Amasis MT Pro" panose="02040504050005020304" pitchFamily="18" charset="0"/>
              </a:rPr>
              <a:t> bind the data from the template context(model) into the resulting html(view).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0A3432-0AA2-46B1-A644-C2062EB678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01340" y="1703130"/>
            <a:ext cx="3242558" cy="348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2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0567EE-E0FC-4A9B-A6AF-7D80942DB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5427C1-170C-4290-B43E-75EB993E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RECALL: </a:t>
            </a:r>
            <a:r>
              <a:rPr lang="en-US" dirty="0" err="1">
                <a:solidFill>
                  <a:schemeClr val="tx1"/>
                </a:solidFill>
                <a:latin typeface="Amasis MT Pro Black" panose="02040A04050005020304" pitchFamily="18" charset="0"/>
              </a:rPr>
              <a:t>Thymeleaf</a:t>
            </a: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 attributes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01BBA-DD35-499B-A312-AE32FF22AF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610" y="1411303"/>
            <a:ext cx="7477125" cy="3759200"/>
          </a:xfrm>
        </p:spPr>
        <p:txBody>
          <a:bodyPr/>
          <a:lstStyle/>
          <a:p>
            <a:r>
              <a:rPr lang="en-US" b="1" dirty="0" err="1">
                <a:latin typeface="Amasis MT Pro" panose="02040504050005020304" pitchFamily="18" charset="0"/>
              </a:rPr>
              <a:t>th:each</a:t>
            </a:r>
            <a:r>
              <a:rPr lang="en-US" b="1" dirty="0">
                <a:latin typeface="Amasis MT Pro" panose="02040504050005020304" pitchFamily="18" charset="0"/>
              </a:rPr>
              <a:t> </a:t>
            </a:r>
            <a:r>
              <a:rPr lang="en-US" dirty="0">
                <a:latin typeface="Amasis MT Pro" panose="02040504050005020304" pitchFamily="18" charset="0"/>
              </a:rPr>
              <a:t>- used for iteration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en-US" b="1" dirty="0" err="1">
                <a:latin typeface="Amasis MT Pro" panose="02040504050005020304" pitchFamily="18" charset="0"/>
              </a:rPr>
              <a:t>th:text</a:t>
            </a:r>
            <a:r>
              <a:rPr lang="en-US" b="1" dirty="0">
                <a:latin typeface="Amasis MT Pro" panose="02040504050005020304" pitchFamily="18" charset="0"/>
              </a:rPr>
              <a:t> </a:t>
            </a:r>
            <a:r>
              <a:rPr lang="en-US" dirty="0">
                <a:latin typeface="Amasis MT Pro" panose="02040504050005020304" pitchFamily="18" charset="0"/>
              </a:rPr>
              <a:t>- evaluates its variable expression and sets the result of this as the body of the tag it is in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As we progress in the lessons, we will be using more types of attributes. You can find the full list here:</a:t>
            </a:r>
          </a:p>
          <a:p>
            <a:pPr lvl="1"/>
            <a:r>
              <a:rPr lang="en-US" dirty="0">
                <a:latin typeface="Amasis MT Pro" panose="02040504050005020304" pitchFamily="18" charset="0"/>
                <a:hlinkClick r:id="rId2"/>
              </a:rPr>
              <a:t>https://www.thymeleaf.org/doc/tutorials/3.0/usingthymeleaf.html#setting-attribute-values</a:t>
            </a:r>
            <a:r>
              <a:rPr lang="en-US" dirty="0">
                <a:latin typeface="Amasis MT Pro" panose="02040504050005020304" pitchFamily="18" charset="0"/>
              </a:rPr>
              <a:t> </a:t>
            </a:r>
          </a:p>
          <a:p>
            <a:endParaRPr lang="en-SG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903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4DC20E-EA00-4E69-B373-A13B6273B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FB8319-E339-47F4-B1BD-00A214DA3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163" y="309715"/>
            <a:ext cx="6211928" cy="60459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RECALL –View Categories</a:t>
            </a:r>
            <a:b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546FD-1D4A-4895-9089-E06AC25140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2666" y="1049768"/>
            <a:ext cx="3884743" cy="3759200"/>
          </a:xfrm>
        </p:spPr>
        <p:txBody>
          <a:bodyPr/>
          <a:lstStyle/>
          <a:p>
            <a:r>
              <a:rPr lang="en-US" sz="1800" dirty="0">
                <a:latin typeface="Amasis MT Pro" panose="02040504050005020304" pitchFamily="18" charset="0"/>
              </a:rPr>
              <a:t>We used the variable expression </a:t>
            </a:r>
            <a:r>
              <a:rPr lang="en-US" sz="1800" b="1" dirty="0">
                <a:latin typeface="Amasis MT Pro" panose="02040504050005020304" pitchFamily="18" charset="0"/>
              </a:rPr>
              <a:t>${…}</a:t>
            </a:r>
            <a:r>
              <a:rPr lang="en-US" sz="1800" dirty="0">
                <a:latin typeface="Amasis MT Pro" panose="02040504050005020304" pitchFamily="18" charset="0"/>
              </a:rPr>
              <a:t> to retrieve the information stored in the model attributes.</a:t>
            </a:r>
            <a:endParaRPr lang="en-SG" sz="1800" dirty="0">
              <a:latin typeface="Amasis MT Pro" panose="020405040500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5B92C5-710F-4DAA-B670-D57ABC776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526" y="3789423"/>
            <a:ext cx="3565167" cy="2540397"/>
          </a:xfrm>
          <a:prstGeom prst="rect">
            <a:avLst/>
          </a:prstGeom>
          <a:ln>
            <a:solidFill>
              <a:prstClr val="ltGray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653C5C-22D5-41FD-8D4D-C54DBB453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506" y="498413"/>
            <a:ext cx="2189163" cy="24197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6304C70-9CE4-4B62-823A-9A7677619650}"/>
              </a:ext>
            </a:extLst>
          </p:cNvPr>
          <p:cNvSpPr/>
          <p:nvPr/>
        </p:nvSpPr>
        <p:spPr>
          <a:xfrm>
            <a:off x="6647068" y="5224121"/>
            <a:ext cx="836653" cy="15240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B40722-E3AC-438B-B449-E2E44FF9B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79" y="2079096"/>
            <a:ext cx="2691040" cy="1737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968ACFB-C44D-4541-B2DF-90DFC5568E2E}"/>
              </a:ext>
            </a:extLst>
          </p:cNvPr>
          <p:cNvSpPr/>
          <p:nvPr/>
        </p:nvSpPr>
        <p:spPr>
          <a:xfrm>
            <a:off x="6175439" y="1554870"/>
            <a:ext cx="836653" cy="246002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B3E250-CE8E-4261-AEDA-5706FCDC3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526" y="3382029"/>
            <a:ext cx="3318764" cy="292783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A9CFE7-FAD9-A891-B640-0896D93DFD09}"/>
              </a:ext>
            </a:extLst>
          </p:cNvPr>
          <p:cNvCxnSpPr>
            <a:cxnSpLocks/>
          </p:cNvCxnSpPr>
          <p:nvPr/>
        </p:nvCxnSpPr>
        <p:spPr>
          <a:xfrm>
            <a:off x="1490054" y="2178904"/>
            <a:ext cx="956616" cy="3121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3281EE-B7AE-E634-F6FE-7052485E040D}"/>
              </a:ext>
            </a:extLst>
          </p:cNvPr>
          <p:cNvCxnSpPr>
            <a:cxnSpLocks/>
          </p:cNvCxnSpPr>
          <p:nvPr/>
        </p:nvCxnSpPr>
        <p:spPr>
          <a:xfrm flipV="1">
            <a:off x="3050044" y="3533313"/>
            <a:ext cx="2800340" cy="24560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CE6E8A-2B46-F1C5-642D-70F28B9F9339}"/>
              </a:ext>
            </a:extLst>
          </p:cNvPr>
          <p:cNvCxnSpPr>
            <a:cxnSpLocks/>
          </p:cNvCxnSpPr>
          <p:nvPr/>
        </p:nvCxnSpPr>
        <p:spPr>
          <a:xfrm>
            <a:off x="6453758" y="1835625"/>
            <a:ext cx="980731" cy="36884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5B70AD1-A65F-4B3A-B3B9-B568C534D19F}"/>
              </a:ext>
            </a:extLst>
          </p:cNvPr>
          <p:cNvSpPr/>
          <p:nvPr/>
        </p:nvSpPr>
        <p:spPr>
          <a:xfrm>
            <a:off x="7460466" y="5389982"/>
            <a:ext cx="836653" cy="268113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ACC61D-8D7E-4F53-953F-2470133EF1FC}"/>
              </a:ext>
            </a:extLst>
          </p:cNvPr>
          <p:cNvSpPr/>
          <p:nvPr/>
        </p:nvSpPr>
        <p:spPr>
          <a:xfrm>
            <a:off x="8003593" y="5182674"/>
            <a:ext cx="836653" cy="15240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E16C67-4C67-4860-BE49-5D2A67D4F7F4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589117" y="5258874"/>
            <a:ext cx="4414476" cy="6536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734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BF0F9B-1794-45A2-9D8E-C6D32304A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77" y="1085113"/>
            <a:ext cx="2964697" cy="11953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06498F-C92B-4326-8AEE-818A3775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6AB9FD-03B4-4C2F-A4B7-995532E98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33" y="278597"/>
            <a:ext cx="6868245" cy="60459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Add a new Category using Forms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115DE4-CBC9-4F57-94CB-AB079F267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63" y="2842073"/>
            <a:ext cx="4027895" cy="18488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7E125D-804A-4776-B5DB-3B3C56900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257" y="2444395"/>
            <a:ext cx="4240304" cy="228111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5A82E6-F34C-4418-BE04-4D331A8C762C}"/>
              </a:ext>
            </a:extLst>
          </p:cNvPr>
          <p:cNvCxnSpPr>
            <a:cxnSpLocks/>
          </p:cNvCxnSpPr>
          <p:nvPr/>
        </p:nvCxnSpPr>
        <p:spPr>
          <a:xfrm flipH="1">
            <a:off x="2533650" y="2001731"/>
            <a:ext cx="655981" cy="18368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A402BF-E0B2-4A8A-9D24-4DC7205951DD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5876954" y="2247327"/>
            <a:ext cx="2074035" cy="17154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A944B21-41E0-4377-87F2-84FE65D83B1E}"/>
              </a:ext>
            </a:extLst>
          </p:cNvPr>
          <p:cNvSpPr/>
          <p:nvPr/>
        </p:nvSpPr>
        <p:spPr>
          <a:xfrm>
            <a:off x="5583219" y="3971618"/>
            <a:ext cx="2009287" cy="101458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DA4BD6-4B72-4A8A-A437-9A214B1EF54A}"/>
              </a:ext>
            </a:extLst>
          </p:cNvPr>
          <p:cNvCxnSpPr>
            <a:cxnSpLocks/>
          </p:cNvCxnSpPr>
          <p:nvPr/>
        </p:nvCxnSpPr>
        <p:spPr>
          <a:xfrm flipH="1" flipV="1">
            <a:off x="2771192" y="3914039"/>
            <a:ext cx="2807809" cy="1216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6AEB893-F0A1-41AE-8D99-8B6DBA5B66C5}"/>
              </a:ext>
            </a:extLst>
          </p:cNvPr>
          <p:cNvSpPr txBox="1"/>
          <p:nvPr/>
        </p:nvSpPr>
        <p:spPr>
          <a:xfrm>
            <a:off x="4879498" y="1693329"/>
            <a:ext cx="1994911" cy="553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2. The details will be passed as a category object to the method, </a:t>
            </a:r>
            <a:r>
              <a:rPr lang="en-US" sz="1000" b="1" dirty="0" err="1"/>
              <a:t>saveCategory</a:t>
            </a:r>
            <a:r>
              <a:rPr lang="en-US" sz="1000" dirty="0"/>
              <a:t>.</a:t>
            </a:r>
            <a:endParaRPr lang="en-SG" sz="10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65A4D9-3CF6-4B89-B951-0ABC7D28AE6F}"/>
              </a:ext>
            </a:extLst>
          </p:cNvPr>
          <p:cNvCxnSpPr>
            <a:cxnSpLocks/>
            <a:stCxn id="25" idx="2"/>
            <a:endCxn id="33" idx="3"/>
          </p:cNvCxnSpPr>
          <p:nvPr/>
        </p:nvCxnSpPr>
        <p:spPr>
          <a:xfrm flipH="1">
            <a:off x="3700537" y="2247327"/>
            <a:ext cx="2176417" cy="18345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1E30C83-112B-4A72-962B-ADBBD0203FB8}"/>
              </a:ext>
            </a:extLst>
          </p:cNvPr>
          <p:cNvSpPr/>
          <p:nvPr/>
        </p:nvSpPr>
        <p:spPr>
          <a:xfrm>
            <a:off x="7596724" y="3986657"/>
            <a:ext cx="1201174" cy="101459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8DCC3E-0640-419D-A3CC-4C0C8BE10063}"/>
              </a:ext>
            </a:extLst>
          </p:cNvPr>
          <p:cNvSpPr/>
          <p:nvPr/>
        </p:nvSpPr>
        <p:spPr>
          <a:xfrm>
            <a:off x="2359610" y="3986657"/>
            <a:ext cx="1340927" cy="190507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4FD9D9-B7E9-470A-B868-133D2EE37012}"/>
              </a:ext>
            </a:extLst>
          </p:cNvPr>
          <p:cNvSpPr txBox="1"/>
          <p:nvPr/>
        </p:nvSpPr>
        <p:spPr>
          <a:xfrm>
            <a:off x="3857627" y="698453"/>
            <a:ext cx="2098307" cy="861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1. When the Save button is clicked, the data will be sent via the </a:t>
            </a:r>
            <a:r>
              <a:rPr lang="en-US" sz="1000" b="1" dirty="0"/>
              <a:t>POST</a:t>
            </a:r>
            <a:r>
              <a:rPr lang="en-US" sz="1000" dirty="0"/>
              <a:t> method to the location set in the </a:t>
            </a:r>
            <a:r>
              <a:rPr lang="en-US" sz="1000" b="1" dirty="0"/>
              <a:t>action</a:t>
            </a:r>
            <a:r>
              <a:rPr lang="en-US" sz="1000" dirty="0"/>
              <a:t> attribute of the form </a:t>
            </a:r>
            <a:endParaRPr lang="en-SG" sz="1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2C610CD-3048-424C-B22F-9B18EA18F91B}"/>
              </a:ext>
            </a:extLst>
          </p:cNvPr>
          <p:cNvSpPr/>
          <p:nvPr/>
        </p:nvSpPr>
        <p:spPr>
          <a:xfrm>
            <a:off x="346102" y="3809704"/>
            <a:ext cx="2360593" cy="190507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DDB44B-F412-4591-992C-603435963DA7}"/>
              </a:ext>
            </a:extLst>
          </p:cNvPr>
          <p:cNvSpPr txBox="1"/>
          <p:nvPr/>
        </p:nvSpPr>
        <p:spPr>
          <a:xfrm>
            <a:off x="429226" y="4910749"/>
            <a:ext cx="3271311" cy="1446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3. The category object containing the new information will be saved to the database using the save method from </a:t>
            </a:r>
            <a:r>
              <a:rPr lang="en-US" sz="1100" dirty="0" err="1"/>
              <a:t>categoryRepository</a:t>
            </a:r>
            <a:r>
              <a:rPr lang="en-US" sz="1100" dirty="0"/>
              <a:t> object. </a:t>
            </a:r>
          </a:p>
          <a:p>
            <a:endParaRPr lang="en-US" sz="1100" dirty="0"/>
          </a:p>
          <a:p>
            <a:r>
              <a:rPr lang="en-US" sz="1100" dirty="0"/>
              <a:t>Recall that the </a:t>
            </a:r>
            <a:r>
              <a:rPr lang="en-US" sz="1100" dirty="0" err="1"/>
              <a:t>JpaRepository</a:t>
            </a:r>
            <a:r>
              <a:rPr lang="en-US" sz="1100" dirty="0"/>
              <a:t> helps us with CRUD. No additional SQL is required to insert the data into the database.</a:t>
            </a:r>
            <a:endParaRPr lang="en-SG" sz="11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AAB7295-86D5-45AE-96EB-F2AF9CCD29C8}"/>
              </a:ext>
            </a:extLst>
          </p:cNvPr>
          <p:cNvSpPr/>
          <p:nvPr/>
        </p:nvSpPr>
        <p:spPr>
          <a:xfrm>
            <a:off x="680586" y="4112207"/>
            <a:ext cx="2538864" cy="190507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BC43A14-6291-4339-B642-C686CFE0A35E}"/>
              </a:ext>
            </a:extLst>
          </p:cNvPr>
          <p:cNvCxnSpPr>
            <a:cxnSpLocks/>
            <a:stCxn id="38" idx="0"/>
            <a:endCxn id="39" idx="2"/>
          </p:cNvCxnSpPr>
          <p:nvPr/>
        </p:nvCxnSpPr>
        <p:spPr>
          <a:xfrm flipH="1" flipV="1">
            <a:off x="1950018" y="4302714"/>
            <a:ext cx="114864" cy="6080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06EC2B7-0708-4E0F-8A8E-EE07A5F4A953}"/>
              </a:ext>
            </a:extLst>
          </p:cNvPr>
          <p:cNvSpPr txBox="1"/>
          <p:nvPr/>
        </p:nvSpPr>
        <p:spPr>
          <a:xfrm>
            <a:off x="4661185" y="5129359"/>
            <a:ext cx="3402354" cy="430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4. After saving the new category, the page is then redirected to </a:t>
            </a:r>
            <a:r>
              <a:rPr lang="en-US" sz="1050" dirty="0">
                <a:hlinkClick r:id="rId5"/>
              </a:rPr>
              <a:t>http://localhost:8080/categories/</a:t>
            </a:r>
            <a:r>
              <a:rPr lang="en-US" sz="1050" dirty="0"/>
              <a:t> </a:t>
            </a:r>
            <a:endParaRPr lang="en-SG" sz="105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A641EA1-1FD0-43A0-999D-6C9AA978B121}"/>
              </a:ext>
            </a:extLst>
          </p:cNvPr>
          <p:cNvCxnSpPr>
            <a:stCxn id="46" idx="1"/>
          </p:cNvCxnSpPr>
          <p:nvPr/>
        </p:nvCxnSpPr>
        <p:spPr>
          <a:xfrm flipH="1" flipV="1">
            <a:off x="2905125" y="4410075"/>
            <a:ext cx="1756060" cy="9347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E972968A-2B44-45DC-B5FB-BA786F3BE6C5}"/>
              </a:ext>
            </a:extLst>
          </p:cNvPr>
          <p:cNvSpPr/>
          <p:nvPr/>
        </p:nvSpPr>
        <p:spPr>
          <a:xfrm>
            <a:off x="665610" y="4276025"/>
            <a:ext cx="2538864" cy="190507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7506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32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6" grpId="0" animBg="1"/>
      <p:bldP spid="4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E009216C-9912-48F2-94BB-7B944A4DE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660" y="1876468"/>
            <a:ext cx="4024753" cy="39636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02EAAA-9B5F-4A9C-881C-3F843467A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9EECE3-E9FE-48FC-AA44-246BB2FB0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09" y="260714"/>
            <a:ext cx="6898165" cy="60459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Joining Table – Category and Item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990665-21DF-41C9-B085-AC8F520B3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36" y="2178282"/>
            <a:ext cx="4123716" cy="2676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BAFB29-2185-4B2A-92BC-E0DF1F51D584}"/>
              </a:ext>
            </a:extLst>
          </p:cNvPr>
          <p:cNvSpPr/>
          <p:nvPr/>
        </p:nvSpPr>
        <p:spPr>
          <a:xfrm>
            <a:off x="1819274" y="4181475"/>
            <a:ext cx="1457325" cy="165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76D94B-E297-4DEC-B696-885C7F31295C}"/>
              </a:ext>
            </a:extLst>
          </p:cNvPr>
          <p:cNvSpPr/>
          <p:nvPr/>
        </p:nvSpPr>
        <p:spPr>
          <a:xfrm>
            <a:off x="5306403" y="4307407"/>
            <a:ext cx="1827821" cy="104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31F19-F702-464A-8757-977140305E10}"/>
              </a:ext>
            </a:extLst>
          </p:cNvPr>
          <p:cNvSpPr txBox="1"/>
          <p:nvPr/>
        </p:nvSpPr>
        <p:spPr>
          <a:xfrm>
            <a:off x="2771775" y="5883149"/>
            <a:ext cx="2390775" cy="430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 err="1"/>
              <a:t>mappedBy</a:t>
            </a:r>
            <a:r>
              <a:rPr lang="en-US" sz="1100" dirty="0"/>
              <a:t> indicates link to </a:t>
            </a:r>
            <a:r>
              <a:rPr lang="en-US" sz="1100" b="1" dirty="0"/>
              <a:t>category</a:t>
            </a:r>
            <a:r>
              <a:rPr lang="en-US" sz="1100" dirty="0"/>
              <a:t> </a:t>
            </a:r>
            <a:r>
              <a:rPr lang="en-US" sz="1100"/>
              <a:t>object in the </a:t>
            </a:r>
            <a:r>
              <a:rPr lang="en-US" sz="1100" b="1"/>
              <a:t>Item</a:t>
            </a:r>
            <a:r>
              <a:rPr lang="en-US" sz="1100"/>
              <a:t> class.</a:t>
            </a:r>
            <a:endParaRPr lang="en-SG" sz="11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46EBF-8EFA-449A-94BB-E6F77729663B}"/>
              </a:ext>
            </a:extLst>
          </p:cNvPr>
          <p:cNvSpPr txBox="1"/>
          <p:nvPr/>
        </p:nvSpPr>
        <p:spPr>
          <a:xfrm>
            <a:off x="4739704" y="967588"/>
            <a:ext cx="2585022" cy="430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@</a:t>
            </a:r>
            <a:r>
              <a:rPr lang="en-US" sz="1100" b="1" dirty="0" err="1"/>
              <a:t>JoinColumn</a:t>
            </a:r>
            <a:r>
              <a:rPr lang="en-US" sz="1100" b="1"/>
              <a:t> </a:t>
            </a:r>
            <a:r>
              <a:rPr lang="en-US" sz="1100"/>
              <a:t> defines the column to join the </a:t>
            </a:r>
            <a:r>
              <a:rPr lang="en-US" sz="1100" b="1"/>
              <a:t>category</a:t>
            </a:r>
            <a:r>
              <a:rPr lang="en-US" sz="1100"/>
              <a:t> and </a:t>
            </a:r>
            <a:r>
              <a:rPr lang="en-US" sz="1100" b="1"/>
              <a:t>item</a:t>
            </a:r>
            <a:r>
              <a:rPr lang="en-US" sz="1100"/>
              <a:t> tables.</a:t>
            </a:r>
            <a:endParaRPr lang="en-SG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75A0B1-DF1F-44E8-B184-E7F13440A7A6}"/>
              </a:ext>
            </a:extLst>
          </p:cNvPr>
          <p:cNvSpPr txBox="1"/>
          <p:nvPr/>
        </p:nvSpPr>
        <p:spPr>
          <a:xfrm>
            <a:off x="838200" y="1466850"/>
            <a:ext cx="3276600" cy="430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The </a:t>
            </a:r>
            <a:r>
              <a:rPr lang="en-US" sz="1100" b="1" dirty="0"/>
              <a:t>@</a:t>
            </a:r>
            <a:r>
              <a:rPr lang="en-US" sz="1100" b="1" dirty="0" err="1"/>
              <a:t>OneToMany</a:t>
            </a:r>
            <a:r>
              <a:rPr lang="en-US" sz="1100" b="1" dirty="0"/>
              <a:t> </a:t>
            </a:r>
            <a:r>
              <a:rPr lang="en-US" sz="1100" dirty="0"/>
              <a:t>and </a:t>
            </a:r>
            <a:r>
              <a:rPr lang="en-US" sz="1100" b="1" dirty="0"/>
              <a:t>@</a:t>
            </a:r>
            <a:r>
              <a:rPr lang="en-US" sz="1100" b="1" dirty="0" err="1"/>
              <a:t>ManyToOne</a:t>
            </a:r>
            <a:r>
              <a:rPr lang="en-US" sz="1100" b="1"/>
              <a:t> </a:t>
            </a:r>
            <a:r>
              <a:rPr lang="en-US" sz="1100"/>
              <a:t>describes the relationship between the 2 entities.</a:t>
            </a:r>
            <a:endParaRPr lang="en-SG" sz="11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376AC-1FAE-454E-8F6D-0A4912CBBAB8}"/>
              </a:ext>
            </a:extLst>
          </p:cNvPr>
          <p:cNvSpPr/>
          <p:nvPr/>
        </p:nvSpPr>
        <p:spPr>
          <a:xfrm>
            <a:off x="1057275" y="4181475"/>
            <a:ext cx="733425" cy="165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98A1D1-E1BA-4539-8406-F61DB5E69CF4}"/>
              </a:ext>
            </a:extLst>
          </p:cNvPr>
          <p:cNvSpPr/>
          <p:nvPr/>
        </p:nvSpPr>
        <p:spPr>
          <a:xfrm>
            <a:off x="5306689" y="4021657"/>
            <a:ext cx="761999" cy="1407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CD0BEA-E5C2-4386-B6AD-89883D4C7A94}"/>
              </a:ext>
            </a:extLst>
          </p:cNvPr>
          <p:cNvSpPr/>
          <p:nvPr/>
        </p:nvSpPr>
        <p:spPr>
          <a:xfrm>
            <a:off x="5306403" y="4162424"/>
            <a:ext cx="2018323" cy="124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32DEEC-A6ED-418E-8FD4-8D93A47B78FD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1423988" y="1897737"/>
            <a:ext cx="1052512" cy="2283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64D8B9-9CC3-4D5C-84E6-F3417006F1AD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>
            <a:off x="2476500" y="1897737"/>
            <a:ext cx="2830189" cy="21943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1F2EEFF-B432-48B4-B0CD-8C9A77A29C1D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>
            <a:off x="6032215" y="1398475"/>
            <a:ext cx="283350" cy="27639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233EBE-1440-41A8-9F41-45B3449D356D}"/>
              </a:ext>
            </a:extLst>
          </p:cNvPr>
          <p:cNvCxnSpPr>
            <a:cxnSpLocks/>
            <a:stCxn id="9" idx="0"/>
            <a:endCxn id="7" idx="3"/>
          </p:cNvCxnSpPr>
          <p:nvPr/>
        </p:nvCxnSpPr>
        <p:spPr>
          <a:xfrm flipH="1" flipV="1">
            <a:off x="3276599" y="4264083"/>
            <a:ext cx="690564" cy="16190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E4D94AF-B500-4ABA-B4D9-CA69041D6F9A}"/>
              </a:ext>
            </a:extLst>
          </p:cNvPr>
          <p:cNvSpPr/>
          <p:nvPr/>
        </p:nvSpPr>
        <p:spPr>
          <a:xfrm>
            <a:off x="1057275" y="4346244"/>
            <a:ext cx="1714500" cy="137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54BFF0-63F7-441B-BCD0-04779B5BE991}"/>
              </a:ext>
            </a:extLst>
          </p:cNvPr>
          <p:cNvSpPr txBox="1"/>
          <p:nvPr/>
        </p:nvSpPr>
        <p:spPr>
          <a:xfrm>
            <a:off x="170616" y="5244081"/>
            <a:ext cx="2305883" cy="1015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A </a:t>
            </a:r>
            <a:r>
              <a:rPr lang="en-US" sz="1000" b="1" dirty="0"/>
              <a:t>Set</a:t>
            </a:r>
            <a:r>
              <a:rPr lang="en-US" sz="1000" dirty="0"/>
              <a:t> is a collection that does not contain any duplicate objects. In this case, </a:t>
            </a:r>
            <a:r>
              <a:rPr lang="en-US" sz="1000" b="1" dirty="0"/>
              <a:t>items</a:t>
            </a:r>
            <a:r>
              <a:rPr lang="en-US" sz="1000" dirty="0"/>
              <a:t> will not contain any duplicate </a:t>
            </a:r>
            <a:r>
              <a:rPr lang="en-US" sz="1000" b="1" dirty="0"/>
              <a:t>Item</a:t>
            </a:r>
            <a:r>
              <a:rPr lang="en-US" sz="1000" dirty="0"/>
              <a:t> objects. The </a:t>
            </a:r>
            <a:r>
              <a:rPr lang="en-US" sz="1000" b="1" dirty="0"/>
              <a:t>@</a:t>
            </a:r>
            <a:r>
              <a:rPr lang="en-US" sz="1000" b="1" dirty="0" err="1"/>
              <a:t>OneToMany</a:t>
            </a:r>
            <a:r>
              <a:rPr lang="en-US" sz="1000" b="1" dirty="0"/>
              <a:t> </a:t>
            </a:r>
            <a:r>
              <a:rPr lang="en-US" sz="1000" dirty="0"/>
              <a:t>annotation will be applied </a:t>
            </a:r>
            <a:r>
              <a:rPr lang="en-US" sz="1000"/>
              <a:t>to </a:t>
            </a:r>
            <a:r>
              <a:rPr lang="en-US" sz="1000" b="1"/>
              <a:t>items.</a:t>
            </a:r>
            <a:endParaRPr lang="en-SG" sz="1000" b="1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0E62B6-A8F0-42D9-A0AD-7BCAC3E6EA41}"/>
              </a:ext>
            </a:extLst>
          </p:cNvPr>
          <p:cNvCxnSpPr>
            <a:cxnSpLocks/>
            <a:stCxn id="31" idx="0"/>
            <a:endCxn id="29" idx="2"/>
          </p:cNvCxnSpPr>
          <p:nvPr/>
        </p:nvCxnSpPr>
        <p:spPr>
          <a:xfrm flipV="1">
            <a:off x="1323558" y="4483750"/>
            <a:ext cx="590967" cy="7603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6E4A0FB-0B5C-4B1F-A571-C894147529B5}"/>
              </a:ext>
            </a:extLst>
          </p:cNvPr>
          <p:cNvSpPr txBox="1"/>
          <p:nvPr/>
        </p:nvSpPr>
        <p:spPr>
          <a:xfrm>
            <a:off x="6315564" y="5529908"/>
            <a:ext cx="2256936" cy="70788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/>
              <a:t>Category</a:t>
            </a:r>
            <a:r>
              <a:rPr lang="en-US" sz="1000" dirty="0"/>
              <a:t> object added as a field here. The annotations </a:t>
            </a:r>
            <a:r>
              <a:rPr lang="en-US" sz="1000" b="1" dirty="0"/>
              <a:t>@</a:t>
            </a:r>
            <a:r>
              <a:rPr lang="en-US" sz="1000" b="1" dirty="0" err="1"/>
              <a:t>ManyToOne</a:t>
            </a:r>
            <a:r>
              <a:rPr lang="en-US" sz="1000" b="1" dirty="0"/>
              <a:t> </a:t>
            </a:r>
            <a:r>
              <a:rPr lang="en-US" sz="1000" dirty="0"/>
              <a:t>and </a:t>
            </a:r>
            <a:r>
              <a:rPr lang="en-US" sz="1000" b="1" dirty="0"/>
              <a:t>@</a:t>
            </a:r>
            <a:r>
              <a:rPr lang="en-US" sz="1000" b="1" dirty="0" err="1"/>
              <a:t>JoinColumn</a:t>
            </a:r>
            <a:r>
              <a:rPr lang="en-US" sz="1000" b="1" dirty="0"/>
              <a:t> </a:t>
            </a:r>
            <a:r>
              <a:rPr lang="en-US" sz="1000" dirty="0"/>
              <a:t>above will be applied to </a:t>
            </a:r>
            <a:r>
              <a:rPr lang="en-US" sz="1000" b="1" dirty="0"/>
              <a:t>category</a:t>
            </a:r>
            <a:r>
              <a:rPr lang="en-US" sz="1000" dirty="0"/>
              <a:t>.</a:t>
            </a:r>
            <a:endParaRPr lang="en-SG" sz="10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776D1B-ACAA-4460-BEEE-82FE13A62D01}"/>
              </a:ext>
            </a:extLst>
          </p:cNvPr>
          <p:cNvCxnSpPr>
            <a:cxnSpLocks/>
            <a:stCxn id="37" idx="0"/>
            <a:endCxn id="8" idx="2"/>
          </p:cNvCxnSpPr>
          <p:nvPr/>
        </p:nvCxnSpPr>
        <p:spPr>
          <a:xfrm flipH="1" flipV="1">
            <a:off x="6220314" y="4412094"/>
            <a:ext cx="1223718" cy="1117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71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9" grpId="0" animBg="1"/>
      <p:bldP spid="31" grpId="0" animBg="1"/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F56BA7-223D-480F-B164-DE66D23A1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1B1354-774E-4CDE-B736-7ED427746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09" y="260714"/>
            <a:ext cx="7476679" cy="62279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Creating header fragment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2528A-2FDE-4A1A-9274-EBF73C35F6F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6387" y="1349405"/>
            <a:ext cx="7839958" cy="3980895"/>
          </a:xfrm>
        </p:spPr>
        <p:txBody>
          <a:bodyPr/>
          <a:lstStyle/>
          <a:p>
            <a:pPr>
              <a:buFont typeface="+mj-lt"/>
              <a:buAutoNum type="alphaLcParenR" startAt="3"/>
            </a:pPr>
            <a:r>
              <a:rPr lang="en-US" sz="2000" dirty="0">
                <a:latin typeface="Amasis MT Pro" panose="02040504050005020304" pitchFamily="18" charset="0"/>
              </a:rPr>
              <a:t>From </a:t>
            </a:r>
            <a:r>
              <a:rPr lang="en-US" sz="2000" b="1" dirty="0">
                <a:latin typeface="Amasis MT Pro" panose="02040504050005020304" pitchFamily="18" charset="0"/>
              </a:rPr>
              <a:t>index.html</a:t>
            </a:r>
            <a:r>
              <a:rPr lang="en-US" sz="2000" dirty="0">
                <a:latin typeface="Amasis MT Pro" panose="02040504050005020304" pitchFamily="18" charset="0"/>
              </a:rPr>
              <a:t>, copy the header HTML code and paste it inside </a:t>
            </a:r>
            <a:r>
              <a:rPr lang="en-US" sz="2000" b="1" dirty="0">
                <a:latin typeface="Amasis MT Pro" panose="02040504050005020304" pitchFamily="18" charset="0"/>
              </a:rPr>
              <a:t>header.html</a:t>
            </a:r>
            <a:r>
              <a:rPr lang="en-US" sz="2000" dirty="0">
                <a:latin typeface="Amasis MT Pro" panose="02040504050005020304" pitchFamily="18" charset="0"/>
              </a:rPr>
              <a:t>.</a:t>
            </a:r>
          </a:p>
          <a:p>
            <a:pPr>
              <a:buFont typeface="+mj-lt"/>
              <a:buAutoNum type="alphaLcParenR" startAt="3"/>
            </a:pPr>
            <a:r>
              <a:rPr lang="en-US" sz="2000" dirty="0">
                <a:latin typeface="Amasis MT Pro" panose="02040504050005020304" pitchFamily="18" charset="0"/>
              </a:rPr>
              <a:t>In </a:t>
            </a:r>
            <a:r>
              <a:rPr lang="en-US" sz="2000" b="1" dirty="0">
                <a:latin typeface="Amasis MT Pro" panose="02040504050005020304" pitchFamily="18" charset="0"/>
              </a:rPr>
              <a:t>index.html</a:t>
            </a:r>
            <a:r>
              <a:rPr lang="en-US" sz="2000" dirty="0">
                <a:latin typeface="Amasis MT Pro" panose="02040504050005020304" pitchFamily="18" charset="0"/>
              </a:rPr>
              <a:t>, replace the header code with the reference to the fragment as shown.</a:t>
            </a:r>
          </a:p>
          <a:p>
            <a:endParaRPr lang="en-SG" sz="1800" dirty="0">
              <a:latin typeface="Amasis MT Pro" panose="020405040500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ADEDE0-C6D5-4A08-A535-CE3110494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60" y="2909153"/>
            <a:ext cx="5701925" cy="32685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FC055-465B-4E24-A15C-522893A51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936" y="3429000"/>
            <a:ext cx="3663745" cy="15256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B8A5148-811B-4150-A632-BA6E7476CB29}"/>
              </a:ext>
            </a:extLst>
          </p:cNvPr>
          <p:cNvSpPr/>
          <p:nvPr/>
        </p:nvSpPr>
        <p:spPr>
          <a:xfrm>
            <a:off x="1030112" y="4448175"/>
            <a:ext cx="2779888" cy="200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E5B1E3-CC4F-48BA-B5CA-E96D5383F13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810000" y="4296586"/>
            <a:ext cx="2076275" cy="2516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C44B8C2-4365-4132-8F90-FF2780DA2E3C}"/>
              </a:ext>
            </a:extLst>
          </p:cNvPr>
          <p:cNvSpPr txBox="1"/>
          <p:nvPr/>
        </p:nvSpPr>
        <p:spPr>
          <a:xfrm>
            <a:off x="6214168" y="5168630"/>
            <a:ext cx="2678072" cy="938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Note that the mappings here are handled automatically by </a:t>
            </a:r>
            <a:r>
              <a:rPr lang="en-US" sz="1100" dirty="0" err="1"/>
              <a:t>Thymeleaf</a:t>
            </a:r>
            <a:r>
              <a:rPr lang="en-US" sz="1100"/>
              <a:t>. </a:t>
            </a:r>
          </a:p>
          <a:p>
            <a:endParaRPr lang="en-US" sz="1100" dirty="0"/>
          </a:p>
          <a:p>
            <a:r>
              <a:rPr lang="en-US" sz="1100" dirty="0"/>
              <a:t>We do not need to create the mappings ourselves in the controllers.</a:t>
            </a:r>
            <a:endParaRPr lang="en-SG" sz="11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875702-7180-4C5B-A989-291BAC873061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2857500" y="4648200"/>
            <a:ext cx="3356668" cy="9897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66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0415" y="2540256"/>
            <a:ext cx="7627426" cy="20187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Uploading Images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527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1FC187-2689-45A7-AA6B-2808E8B1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74CA1F-335C-4DBB-A01C-ADFC2FB2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Image upload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D3A02-4F79-4F7C-812F-F83C6690C50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610" y="1331404"/>
            <a:ext cx="7477125" cy="4687656"/>
          </a:xfrm>
        </p:spPr>
        <p:txBody>
          <a:bodyPr/>
          <a:lstStyle/>
          <a:p>
            <a:r>
              <a:rPr lang="en-US" dirty="0">
                <a:latin typeface="Amasis MT Pro" panose="02040504050005020304" pitchFamily="18" charset="0"/>
              </a:rPr>
              <a:t>As of now, we can display images on a page by placing them in the </a:t>
            </a:r>
            <a:r>
              <a:rPr lang="en-US" b="1" dirty="0">
                <a:latin typeface="Amasis MT Pro" panose="02040504050005020304" pitchFamily="18" charset="0"/>
              </a:rPr>
              <a:t>static</a:t>
            </a:r>
            <a:r>
              <a:rPr lang="en-US" dirty="0">
                <a:latin typeface="Amasis MT Pro" panose="02040504050005020304" pitchFamily="18" charset="0"/>
              </a:rPr>
              <a:t> folder under </a:t>
            </a:r>
            <a:r>
              <a:rPr lang="en-US" b="1" dirty="0" err="1">
                <a:latin typeface="Amasis MT Pro" panose="02040504050005020304" pitchFamily="18" charset="0"/>
              </a:rPr>
              <a:t>src</a:t>
            </a:r>
            <a:r>
              <a:rPr lang="en-US" b="1" dirty="0">
                <a:latin typeface="Amasis MT Pro" panose="02040504050005020304" pitchFamily="18" charset="0"/>
              </a:rPr>
              <a:t>/main/resources</a:t>
            </a:r>
            <a:r>
              <a:rPr lang="en-US" dirty="0">
                <a:latin typeface="Amasis MT Pro" panose="02040504050005020304" pitchFamily="18" charset="0"/>
              </a:rPr>
              <a:t>.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This is suitable for images related to the organization website branding. 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However, if we have images such as new products or services being added to the website, we should store these images in a folder not part of the main project code. 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endParaRPr lang="en-US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415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941978-25EE-4265-A5E7-0894500A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DB94FD-91E0-4DD3-9C7D-B1B84ADA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Image upload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6EA53E-0B6F-4485-AC14-D928E6F2A7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63" y="1007571"/>
            <a:ext cx="7477125" cy="37592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masis MT Pro" panose="02040504050005020304" pitchFamily="18" charset="0"/>
              </a:rPr>
              <a:t>We will store uploaded images in the LP02 project folder, but not part of the main code. You can also specify your own location to store uploaded images.</a:t>
            </a:r>
          </a:p>
          <a:p>
            <a:endParaRPr lang="en-SG" dirty="0">
              <a:latin typeface="Amasis MT Pro" panose="020405040500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B3406-803E-4A80-9849-639B4AAFD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445" y="2829821"/>
            <a:ext cx="3584453" cy="338531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42BF5EE-DED7-4377-ADCB-3D9213E6878D}"/>
              </a:ext>
            </a:extLst>
          </p:cNvPr>
          <p:cNvGrpSpPr/>
          <p:nvPr/>
        </p:nvGrpSpPr>
        <p:grpSpPr>
          <a:xfrm>
            <a:off x="5282180" y="2887171"/>
            <a:ext cx="2236787" cy="3232128"/>
            <a:chOff x="5905501" y="1651000"/>
            <a:chExt cx="2732945" cy="39200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362977-074C-4AC5-96D2-31657F5EE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5501" y="1651000"/>
              <a:ext cx="2732945" cy="39200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BFB2AF-70E5-4118-9B7F-81A7DF323351}"/>
                </a:ext>
              </a:extLst>
            </p:cNvPr>
            <p:cNvSpPr/>
            <p:nvPr/>
          </p:nvSpPr>
          <p:spPr>
            <a:xfrm>
              <a:off x="6108700" y="3530600"/>
              <a:ext cx="1701800" cy="1092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832823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1F4E8F-6751-44E6-9E10-339139D5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F51A24-73EF-48D4-86F9-6A566106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Welcome and admin matters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37D78-188C-4244-BB76-6E2B677BA6E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610" y="1144476"/>
            <a:ext cx="7477125" cy="456904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Amasis MT Pro" panose="02040504050005020304" pitchFamily="18" charset="0"/>
              </a:rPr>
              <a:t>Please ensure that:</a:t>
            </a:r>
          </a:p>
          <a:p>
            <a:r>
              <a:rPr lang="en-US" sz="2400" dirty="0">
                <a:latin typeface="Amasis MT Pro" panose="02040504050005020304" pitchFamily="18" charset="0"/>
              </a:rPr>
              <a:t>Attendance has been captured (via QR code scanning)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A learning laptop is with you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Good view on the display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Course materials are also available at: </a:t>
            </a:r>
            <a:r>
              <a:rPr lang="en-US" sz="1400" dirty="0">
                <a:latin typeface="Amasis MT Pro" panose="02040504050005020304" pitchFamily="18" charset="0"/>
                <a:hlinkClick r:id="rId3"/>
              </a:rPr>
              <a:t>https://github.com/kavithamuniraj/CETSpringBootAY2022</a:t>
            </a:r>
            <a:endParaRPr lang="en-US" sz="1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521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C63E4E-ED46-4942-A7FC-C545AAD2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F6289C-30A0-4EBF-BD28-E772E5728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Image upload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1D82BE-2DDF-400B-A61D-D14CCA9791A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3720" y="865307"/>
            <a:ext cx="8032270" cy="538790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masis MT Pro" panose="02040504050005020304" pitchFamily="18" charset="0"/>
              </a:rPr>
              <a:t>To handle the dynamic image file uploads, we will need to do the following: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Modify </a:t>
            </a:r>
            <a:r>
              <a:rPr lang="en-US" b="1" dirty="0">
                <a:latin typeface="Amasis MT Pro" panose="02040504050005020304" pitchFamily="18" charset="0"/>
              </a:rPr>
              <a:t>Item.java</a:t>
            </a:r>
            <a:r>
              <a:rPr lang="en-US" dirty="0">
                <a:latin typeface="Amasis MT Pro" panose="02040504050005020304" pitchFamily="18" charset="0"/>
              </a:rPr>
              <a:t> to include an additional field to store the file name</a:t>
            </a:r>
          </a:p>
          <a:p>
            <a:pPr lvl="1"/>
            <a:endParaRPr lang="en-US" dirty="0">
              <a:latin typeface="Amasis MT Pro" panose="02040504050005020304" pitchFamily="18" charset="0"/>
            </a:endParaRP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Modify </a:t>
            </a:r>
            <a:r>
              <a:rPr lang="en-US" b="1" dirty="0">
                <a:latin typeface="Amasis MT Pro" panose="02040504050005020304" pitchFamily="18" charset="0"/>
              </a:rPr>
              <a:t>add_item.html </a:t>
            </a:r>
            <a:r>
              <a:rPr lang="en-US" dirty="0">
                <a:latin typeface="Amasis MT Pro" panose="02040504050005020304" pitchFamily="18" charset="0"/>
              </a:rPr>
              <a:t>to allow and include an input for file uploading</a:t>
            </a:r>
          </a:p>
          <a:p>
            <a:pPr lvl="1"/>
            <a:endParaRPr lang="en-US" dirty="0">
              <a:latin typeface="Amasis MT Pro" panose="02040504050005020304" pitchFamily="18" charset="0"/>
            </a:endParaRP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Modify </a:t>
            </a:r>
            <a:r>
              <a:rPr lang="en-US" b="1" dirty="0">
                <a:latin typeface="Amasis MT Pro" panose="02040504050005020304" pitchFamily="18" charset="0"/>
              </a:rPr>
              <a:t>ItemController.java </a:t>
            </a:r>
            <a:r>
              <a:rPr lang="en-US" dirty="0">
                <a:latin typeface="Amasis MT Pro" panose="02040504050005020304" pitchFamily="18" charset="0"/>
              </a:rPr>
              <a:t>to save the image name and store the images in a separate folder </a:t>
            </a:r>
          </a:p>
          <a:p>
            <a:pPr lvl="1"/>
            <a:endParaRPr lang="en-US" dirty="0">
              <a:latin typeface="Amasis MT Pro" panose="02040504050005020304" pitchFamily="18" charset="0"/>
            </a:endParaRP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Include a </a:t>
            </a:r>
            <a:r>
              <a:rPr lang="en-US" dirty="0">
                <a:highlight>
                  <a:srgbClr val="FFFF00"/>
                </a:highlight>
                <a:latin typeface="Amasis MT Pro" panose="02040504050005020304" pitchFamily="18" charset="0"/>
              </a:rPr>
              <a:t>new config class </a:t>
            </a:r>
            <a:r>
              <a:rPr lang="en-US" dirty="0">
                <a:latin typeface="Amasis MT Pro" panose="02040504050005020304" pitchFamily="18" charset="0"/>
              </a:rPr>
              <a:t>which we will name </a:t>
            </a:r>
            <a:r>
              <a:rPr lang="en-US" b="1" dirty="0">
                <a:latin typeface="Amasis MT Pro" panose="02040504050005020304" pitchFamily="18" charset="0"/>
              </a:rPr>
              <a:t>BooklinkConfig.java </a:t>
            </a:r>
            <a:r>
              <a:rPr lang="en-US" dirty="0">
                <a:latin typeface="Amasis MT Pro" panose="02040504050005020304" pitchFamily="18" charset="0"/>
              </a:rPr>
              <a:t>to enable access to the folder so that the images can be displayed.</a:t>
            </a:r>
          </a:p>
          <a:p>
            <a:pPr lvl="1"/>
            <a:endParaRPr lang="en-SG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849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2FDAFB-A2E8-4668-8D74-CB20B5ECC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994" y="1806648"/>
            <a:ext cx="4841271" cy="40729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834302-4B79-4A11-AE90-3074C4B8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75559-4292-43B6-9B84-9D6940BA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09" y="260714"/>
            <a:ext cx="7840438" cy="98454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1 - Image upload – Item model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6CACA-320F-4DDB-B4DD-8C64FD5B77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163" y="1651000"/>
            <a:ext cx="3375209" cy="3759200"/>
          </a:xfrm>
        </p:spPr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US" sz="2000" dirty="0">
                <a:latin typeface="Amasis MT Pro" panose="02040504050005020304" pitchFamily="18" charset="0"/>
              </a:rPr>
              <a:t>Modify </a:t>
            </a:r>
            <a:r>
              <a:rPr lang="en-US" sz="2000" b="1" dirty="0">
                <a:latin typeface="Amasis MT Pro" panose="02040504050005020304" pitchFamily="18" charset="0"/>
              </a:rPr>
              <a:t>Item.java</a:t>
            </a:r>
            <a:r>
              <a:rPr lang="en-US" sz="2000" dirty="0">
                <a:latin typeface="Amasis MT Pro" panose="02040504050005020304" pitchFamily="18" charset="0"/>
              </a:rPr>
              <a:t> to include a new field named </a:t>
            </a:r>
            <a:r>
              <a:rPr lang="en-US" sz="2000" b="1" dirty="0" err="1">
                <a:latin typeface="Amasis MT Pro" panose="02040504050005020304" pitchFamily="18" charset="0"/>
              </a:rPr>
              <a:t>imgName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</a:p>
          <a:p>
            <a:pPr marL="457200" indent="-457200">
              <a:buFont typeface="+mj-lt"/>
              <a:buAutoNum type="alphaLcParenR"/>
            </a:pPr>
            <a:endParaRPr lang="en-US" sz="2000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/>
            </a:pPr>
            <a:r>
              <a:rPr lang="en-US" sz="2000" dirty="0">
                <a:latin typeface="Amasis MT Pro" panose="02040504050005020304" pitchFamily="18" charset="0"/>
              </a:rPr>
              <a:t>Generate the getters and setters for this new field.</a:t>
            </a:r>
          </a:p>
          <a:p>
            <a:pPr marL="457200" indent="-457200">
              <a:buFont typeface="+mj-lt"/>
              <a:buAutoNum type="alphaLcParenR"/>
            </a:pPr>
            <a:endParaRPr lang="en-US" sz="2000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/>
            </a:pPr>
            <a:r>
              <a:rPr lang="en-US" sz="2000" dirty="0">
                <a:latin typeface="Amasis MT Pro" panose="02040504050005020304" pitchFamily="18" charset="0"/>
              </a:rPr>
              <a:t>Paste the code in your worksheet.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C360F5-D541-42CF-9392-387C35A198CC}"/>
              </a:ext>
            </a:extLst>
          </p:cNvPr>
          <p:cNvSpPr/>
          <p:nvPr/>
        </p:nvSpPr>
        <p:spPr>
          <a:xfrm>
            <a:off x="4699590" y="3322674"/>
            <a:ext cx="2071622" cy="212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81FF32-EF1E-4A0A-874F-92051686EF40}"/>
              </a:ext>
            </a:extLst>
          </p:cNvPr>
          <p:cNvSpPr/>
          <p:nvPr/>
        </p:nvSpPr>
        <p:spPr>
          <a:xfrm>
            <a:off x="4699589" y="4651784"/>
            <a:ext cx="3359889" cy="1111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CAC18FA-ABB9-4D68-A952-4FE7424093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2680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355273-5017-4CCD-885E-0BB6B3FDE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4490C-E9B2-4E96-AEF0-A76DE442D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09" y="260714"/>
            <a:ext cx="7901341" cy="106303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1 - Image upload – Item model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6D7A4B-3ACC-452C-A2FE-4CB4672E58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609" y="1323750"/>
            <a:ext cx="8276818" cy="4462721"/>
          </a:xfrm>
        </p:spPr>
        <p:txBody>
          <a:bodyPr/>
          <a:lstStyle/>
          <a:p>
            <a:pPr marL="457200" indent="-457200">
              <a:buFont typeface="+mj-lt"/>
              <a:buAutoNum type="alphaLcParenR" startAt="4"/>
            </a:pPr>
            <a:r>
              <a:rPr lang="en-US" dirty="0">
                <a:latin typeface="Amasis MT Pro" panose="02040504050005020304" pitchFamily="18" charset="0"/>
              </a:rPr>
              <a:t>Save </a:t>
            </a:r>
            <a:r>
              <a:rPr lang="en-US" b="1" dirty="0">
                <a:latin typeface="Amasis MT Pro" panose="02040504050005020304" pitchFamily="18" charset="0"/>
              </a:rPr>
              <a:t>Item.java</a:t>
            </a:r>
          </a:p>
          <a:p>
            <a:pPr marL="457200" indent="-457200">
              <a:buFont typeface="+mj-lt"/>
              <a:buAutoNum type="alphaLcParenR" startAt="4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4"/>
            </a:pPr>
            <a:r>
              <a:rPr lang="en-US" dirty="0">
                <a:latin typeface="Amasis MT Pro" panose="02040504050005020304" pitchFamily="18" charset="0"/>
              </a:rPr>
              <a:t>You should see the following output in the console</a:t>
            </a:r>
          </a:p>
          <a:p>
            <a:pPr marL="457200" indent="-457200">
              <a:buFont typeface="+mj-lt"/>
              <a:buAutoNum type="alphaLcParenR" startAt="4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4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4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4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4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4"/>
            </a:pPr>
            <a:r>
              <a:rPr lang="en-US" dirty="0">
                <a:latin typeface="Amasis MT Pro" panose="02040504050005020304" pitchFamily="18" charset="0"/>
              </a:rPr>
              <a:t>Refresh the database tables, you should see the new column added.</a:t>
            </a:r>
            <a:endParaRPr lang="en-SG" dirty="0">
              <a:latin typeface="Amasis MT Pro" panose="02040504050005020304" pitchFamily="18" charset="0"/>
            </a:endParaRPr>
          </a:p>
          <a:p>
            <a:endParaRPr lang="en-SG" dirty="0">
              <a:latin typeface="Amasis MT Pro" panose="020405040500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154F9F-0DD1-4958-94BC-110FCB5E3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341" y="2744225"/>
            <a:ext cx="5095875" cy="2009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7036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101E83-AABB-4979-9090-403395C6F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F158D0-43B5-42EC-8BC3-695BBE6A7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09" y="260714"/>
            <a:ext cx="7476679" cy="77199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2 - Image upload – Item view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C0B578-828D-40DE-95E8-5A911421A5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US" dirty="0">
                <a:latin typeface="Amasis MT Pro" panose="02040504050005020304" pitchFamily="18" charset="0"/>
              </a:rPr>
              <a:t>Modify </a:t>
            </a:r>
            <a:r>
              <a:rPr lang="en-US" b="1" dirty="0">
                <a:latin typeface="Amasis MT Pro" panose="02040504050005020304" pitchFamily="18" charset="0"/>
              </a:rPr>
              <a:t>add_item.html </a:t>
            </a:r>
            <a:r>
              <a:rPr lang="en-US" dirty="0">
                <a:latin typeface="Amasis MT Pro" panose="02040504050005020304" pitchFamily="18" charset="0"/>
              </a:rPr>
              <a:t>to include the </a:t>
            </a:r>
            <a:r>
              <a:rPr lang="en-US" b="1" dirty="0" err="1">
                <a:latin typeface="Amasis MT Pro" panose="02040504050005020304" pitchFamily="18" charset="0"/>
              </a:rPr>
              <a:t>enctype</a:t>
            </a:r>
            <a:r>
              <a:rPr lang="en-US" dirty="0">
                <a:latin typeface="Amasis MT Pro" panose="02040504050005020304" pitchFamily="18" charset="0"/>
              </a:rPr>
              <a:t> attribute in the form element</a:t>
            </a:r>
          </a:p>
          <a:p>
            <a:endParaRPr lang="en-SG" dirty="0">
              <a:latin typeface="Amasis MT Pro" panose="020405040500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89C2F-E45B-4950-8891-219F7A0F6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5930"/>
            <a:ext cx="9144000" cy="2151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386C14-CFEB-4C2A-92E6-2F664C62EB2B}"/>
              </a:ext>
            </a:extLst>
          </p:cNvPr>
          <p:cNvSpPr/>
          <p:nvPr/>
        </p:nvSpPr>
        <p:spPr>
          <a:xfrm>
            <a:off x="6485860" y="4093535"/>
            <a:ext cx="2551814" cy="25518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35248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101E83-AABB-4979-9090-403395C6F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F158D0-43B5-42EC-8BC3-695BBE6A7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10" y="260714"/>
            <a:ext cx="7797906" cy="7600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2 - Image upload – Item view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C0B578-828D-40DE-95E8-5A911421A5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lphaLcParenR" startAt="2"/>
            </a:pPr>
            <a:r>
              <a:rPr lang="en-US" dirty="0">
                <a:latin typeface="Amasis MT Pro" panose="02040504050005020304" pitchFamily="18" charset="0"/>
              </a:rPr>
              <a:t>Modify </a:t>
            </a:r>
            <a:r>
              <a:rPr lang="en-US" b="1" dirty="0">
                <a:latin typeface="Amasis MT Pro" panose="02040504050005020304" pitchFamily="18" charset="0"/>
              </a:rPr>
              <a:t>add_item.html </a:t>
            </a:r>
            <a:r>
              <a:rPr lang="en-US" dirty="0">
                <a:latin typeface="Amasis MT Pro" panose="02040504050005020304" pitchFamily="18" charset="0"/>
              </a:rPr>
              <a:t>to include a file input to upload the image within the form element.</a:t>
            </a:r>
            <a:endParaRPr lang="en-SG" dirty="0">
              <a:latin typeface="Amasis MT Pro" panose="020405040500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23B76E-2D84-470F-B09E-2A34F6F5B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277" y="4459770"/>
            <a:ext cx="4048125" cy="1009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272745-33FB-4F3F-89FF-86A661230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3" y="3604437"/>
            <a:ext cx="2743895" cy="2591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B2B4D8-6972-41AB-BCA6-719C4042B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05" y="2713752"/>
            <a:ext cx="8754344" cy="68326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D3B089-9FC1-4A58-A7E7-134D323C522F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871330" y="4964595"/>
            <a:ext cx="2868947" cy="7876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355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D5F418-0467-4006-9DFA-B525D19D0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26AD7D-6B25-4045-A9E3-FB3E8984D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08" y="260714"/>
            <a:ext cx="8416248" cy="77270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2 - Image upload – Item controller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BE66C-1CA5-458C-BB62-CAF4D4EE96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609" y="1033416"/>
            <a:ext cx="7477125" cy="3759200"/>
          </a:xfrm>
        </p:spPr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US" sz="2000" dirty="0">
                <a:latin typeface="Amasis MT Pro" panose="02040504050005020304" pitchFamily="18" charset="0"/>
              </a:rPr>
              <a:t>In </a:t>
            </a:r>
            <a:r>
              <a:rPr lang="en-US" sz="2000" b="1" dirty="0">
                <a:latin typeface="Amasis MT Pro" panose="02040504050005020304" pitchFamily="18" charset="0"/>
              </a:rPr>
              <a:t>ItemController.java, </a:t>
            </a:r>
            <a:r>
              <a:rPr lang="en-US" sz="2000" dirty="0">
                <a:latin typeface="Amasis MT Pro" panose="02040504050005020304" pitchFamily="18" charset="0"/>
              </a:rPr>
              <a:t>modify the </a:t>
            </a:r>
            <a:r>
              <a:rPr lang="en-US" sz="2000" b="1" dirty="0" err="1">
                <a:latin typeface="Amasis MT Pro" panose="02040504050005020304" pitchFamily="18" charset="0"/>
              </a:rPr>
              <a:t>saveItem</a:t>
            </a:r>
            <a:r>
              <a:rPr lang="en-US" sz="2000" dirty="0">
                <a:latin typeface="Amasis MT Pro" panose="02040504050005020304" pitchFamily="18" charset="0"/>
              </a:rPr>
              <a:t> method.</a:t>
            </a:r>
            <a:endParaRPr lang="en-SG" sz="2000" dirty="0">
              <a:latin typeface="Amasis MT Pro" panose="020405040500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621AF8-A98A-4521-9973-629265A7B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19" y="1452182"/>
            <a:ext cx="6630961" cy="4852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3054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1C889B6-E4B0-4E28-8313-B69974F1D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502" y="2188206"/>
            <a:ext cx="4767316" cy="29516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944AC0-B2EE-45C8-AFDA-118372DC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A5DA4C-3A04-4F02-B7F9-1DC7B3DC3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93" y="282925"/>
            <a:ext cx="8487268" cy="70206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2 - Image upload – Item controller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A46B4-054B-4913-AAFE-6A3262336A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7636" y="1259305"/>
            <a:ext cx="8262095" cy="3902446"/>
          </a:xfrm>
        </p:spPr>
        <p:txBody>
          <a:bodyPr/>
          <a:lstStyle/>
          <a:p>
            <a:pPr marL="457200" indent="-457200">
              <a:buFont typeface="+mj-lt"/>
              <a:buAutoNum type="alphaLcParenR" startAt="2"/>
            </a:pPr>
            <a:r>
              <a:rPr lang="en-US" dirty="0">
                <a:latin typeface="Amasis MT Pro" panose="02040504050005020304" pitchFamily="18" charset="0"/>
              </a:rPr>
              <a:t>Try adding a new item to see the details are stored in the database and the image file is uploaded.</a:t>
            </a:r>
            <a:endParaRPr lang="en-SG" dirty="0">
              <a:latin typeface="Amasis MT Pro" panose="020405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F1F05-2106-4138-8A88-59F5B3614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014" y="5180998"/>
            <a:ext cx="3359173" cy="9885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6A2DD8-0437-4572-BE21-CBE57B3D8996}"/>
              </a:ext>
            </a:extLst>
          </p:cNvPr>
          <p:cNvSpPr/>
          <p:nvPr/>
        </p:nvSpPr>
        <p:spPr>
          <a:xfrm>
            <a:off x="3484389" y="5955705"/>
            <a:ext cx="3101380" cy="67985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67F008-2B6A-4C37-BA14-5A8D263A7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44" y="2093821"/>
            <a:ext cx="2723025" cy="415330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0FDFDF-29C5-4FF6-9179-1A1A555E7EDD}"/>
              </a:ext>
            </a:extLst>
          </p:cNvPr>
          <p:cNvCxnSpPr>
            <a:cxnSpLocks/>
          </p:cNvCxnSpPr>
          <p:nvPr/>
        </p:nvCxnSpPr>
        <p:spPr>
          <a:xfrm flipV="1">
            <a:off x="1010653" y="4659359"/>
            <a:ext cx="2579570" cy="1345084"/>
          </a:xfrm>
          <a:prstGeom prst="straightConnector1">
            <a:avLst/>
          </a:prstGeom>
          <a:ln>
            <a:solidFill>
              <a:srgbClr val="FF33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1FBEF82-0BAE-4476-892E-E35255393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9791" y="3892564"/>
            <a:ext cx="1569940" cy="22518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6B470DF-64C8-47A9-864A-57D800C64DD0}"/>
              </a:ext>
            </a:extLst>
          </p:cNvPr>
          <p:cNvSpPr/>
          <p:nvPr/>
        </p:nvSpPr>
        <p:spPr>
          <a:xfrm>
            <a:off x="7350320" y="5018505"/>
            <a:ext cx="1137458" cy="580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5199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7D223-31D7-4E2C-9EA7-B3541E8D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0328" y="6440969"/>
            <a:ext cx="2133600" cy="365125"/>
          </a:xfrm>
        </p:spPr>
        <p:txBody>
          <a:bodyPr/>
          <a:lstStyle/>
          <a:p>
            <a:fld id="{6767FADE-2612-3649-B495-F644A23F288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4780F0-5CA2-4D51-B768-EC9EEB033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04" y="226195"/>
            <a:ext cx="6211928" cy="6045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How it works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60F30-F992-4084-9E21-F799476A3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87" y="1681165"/>
            <a:ext cx="5155338" cy="4023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536188-29B3-4488-936E-5222958DE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00" t="59847"/>
          <a:stretch/>
        </p:blipFill>
        <p:spPr>
          <a:xfrm>
            <a:off x="1970613" y="814314"/>
            <a:ext cx="6507777" cy="715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CF4A51-DBEC-480F-AD8B-189451D2F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01" y="2210849"/>
            <a:ext cx="5565357" cy="40730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8C10DD-7846-48D5-B948-1147771CA319}"/>
              </a:ext>
            </a:extLst>
          </p:cNvPr>
          <p:cNvSpPr/>
          <p:nvPr/>
        </p:nvSpPr>
        <p:spPr>
          <a:xfrm>
            <a:off x="2218266" y="1808481"/>
            <a:ext cx="1154853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26C21A-C4E6-4047-B863-7D7E48C827F5}"/>
              </a:ext>
            </a:extLst>
          </p:cNvPr>
          <p:cNvSpPr/>
          <p:nvPr/>
        </p:nvSpPr>
        <p:spPr>
          <a:xfrm>
            <a:off x="2722880" y="2321875"/>
            <a:ext cx="147320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6D2C7F-B6FE-45AB-86DE-95B9C1B79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760" y="2878030"/>
            <a:ext cx="3550790" cy="13617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20FC70-8F95-4149-BC29-BB4A5689731F}"/>
              </a:ext>
            </a:extLst>
          </p:cNvPr>
          <p:cNvSpPr txBox="1"/>
          <p:nvPr/>
        </p:nvSpPr>
        <p:spPr>
          <a:xfrm>
            <a:off x="167233" y="2671651"/>
            <a:ext cx="1610767" cy="60016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2. Input name and requested param name must match</a:t>
            </a:r>
            <a:endParaRPr lang="en-SG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BA72E7-E140-4F2B-9680-531831C318F9}"/>
              </a:ext>
            </a:extLst>
          </p:cNvPr>
          <p:cNvSpPr txBox="1"/>
          <p:nvPr/>
        </p:nvSpPr>
        <p:spPr>
          <a:xfrm>
            <a:off x="3656774" y="172200"/>
            <a:ext cx="3220764" cy="447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1. The </a:t>
            </a:r>
            <a:r>
              <a:rPr lang="en-US" sz="1100" b="1" dirty="0" err="1"/>
              <a:t>enctype</a:t>
            </a:r>
            <a:r>
              <a:rPr lang="en-US" sz="1100" dirty="0"/>
              <a:t> must be set to </a:t>
            </a:r>
            <a:r>
              <a:rPr lang="en-US" sz="1100" b="1" dirty="0"/>
              <a:t>multipart/form-data</a:t>
            </a:r>
            <a:r>
              <a:rPr lang="en-US" sz="1100" dirty="0"/>
              <a:t> if we have any input of type </a:t>
            </a:r>
            <a:r>
              <a:rPr lang="en-US" sz="1100" b="1" dirty="0"/>
              <a:t>file</a:t>
            </a:r>
            <a:r>
              <a:rPr lang="en-US" sz="1100" dirty="0"/>
              <a:t>.</a:t>
            </a:r>
            <a:endParaRPr lang="en-SG" sz="11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7F5C96-1797-4554-9A48-8A7F2BDA2F2F}"/>
              </a:ext>
            </a:extLst>
          </p:cNvPr>
          <p:cNvSpPr/>
          <p:nvPr/>
        </p:nvSpPr>
        <p:spPr>
          <a:xfrm>
            <a:off x="6230554" y="814313"/>
            <a:ext cx="2247835" cy="193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73646A-4951-43BB-9098-8B2ABD2595EE}"/>
              </a:ext>
            </a:extLst>
          </p:cNvPr>
          <p:cNvSpPr/>
          <p:nvPr/>
        </p:nvSpPr>
        <p:spPr>
          <a:xfrm>
            <a:off x="1380067" y="1815606"/>
            <a:ext cx="795867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8DFF4E-D13B-40B3-8DC2-BA5BF95C56DF}"/>
              </a:ext>
            </a:extLst>
          </p:cNvPr>
          <p:cNvSpPr/>
          <p:nvPr/>
        </p:nvSpPr>
        <p:spPr>
          <a:xfrm>
            <a:off x="5191760" y="3953420"/>
            <a:ext cx="1920240" cy="227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7D7E6E-CF19-4C8C-8B65-FA623D7E184E}"/>
              </a:ext>
            </a:extLst>
          </p:cNvPr>
          <p:cNvSpPr/>
          <p:nvPr/>
        </p:nvSpPr>
        <p:spPr>
          <a:xfrm>
            <a:off x="1335996" y="3953419"/>
            <a:ext cx="2860084" cy="135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2DFBA1-0DB4-4EEB-821B-E3185337A4C2}"/>
              </a:ext>
            </a:extLst>
          </p:cNvPr>
          <p:cNvSpPr/>
          <p:nvPr/>
        </p:nvSpPr>
        <p:spPr>
          <a:xfrm>
            <a:off x="1335996" y="4977600"/>
            <a:ext cx="2860084" cy="135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B31DB23-FE03-4B0F-B87F-25086D8A54C1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flipH="1" flipV="1">
            <a:off x="4196080" y="4021410"/>
            <a:ext cx="995680" cy="457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639A48-5879-456A-8243-3D334513E384}"/>
              </a:ext>
            </a:extLst>
          </p:cNvPr>
          <p:cNvCxnSpPr>
            <a:cxnSpLocks/>
            <a:stCxn id="18" idx="1"/>
            <a:endCxn id="20" idx="3"/>
          </p:cNvCxnSpPr>
          <p:nvPr/>
        </p:nvCxnSpPr>
        <p:spPr>
          <a:xfrm flipH="1">
            <a:off x="4196080" y="4067130"/>
            <a:ext cx="995680" cy="978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1AAA666-6DDE-4795-BC2E-6E13C2ADD7C5}"/>
              </a:ext>
            </a:extLst>
          </p:cNvPr>
          <p:cNvCxnSpPr>
            <a:stCxn id="13" idx="3"/>
            <a:endCxn id="14" idx="0"/>
          </p:cNvCxnSpPr>
          <p:nvPr/>
        </p:nvCxnSpPr>
        <p:spPr>
          <a:xfrm>
            <a:off x="6877538" y="396166"/>
            <a:ext cx="476934" cy="4181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A8F0AE-0E33-420E-9D31-4C88CFE35B72}"/>
              </a:ext>
            </a:extLst>
          </p:cNvPr>
          <p:cNvCxnSpPr>
            <a:stCxn id="13" idx="1"/>
            <a:endCxn id="16" idx="0"/>
          </p:cNvCxnSpPr>
          <p:nvPr/>
        </p:nvCxnSpPr>
        <p:spPr>
          <a:xfrm flipH="1">
            <a:off x="1778001" y="396166"/>
            <a:ext cx="1878773" cy="14194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C349FC6-1123-4FD7-B8E7-AD2681772F75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1778000" y="2042161"/>
            <a:ext cx="1017693" cy="9295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9252EBD-DC18-42D7-97B5-4EEA818AC7D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1778000" y="2438715"/>
            <a:ext cx="944880" cy="5330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F0F2E0B-E13B-42AE-8D6A-D640CCABE64C}"/>
              </a:ext>
            </a:extLst>
          </p:cNvPr>
          <p:cNvSpPr txBox="1"/>
          <p:nvPr/>
        </p:nvSpPr>
        <p:spPr>
          <a:xfrm>
            <a:off x="6760820" y="4719010"/>
            <a:ext cx="2273113" cy="93871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3. The id here is 5 as we already have 4 items added previously. The id may be different for you depending on how many items you added before this exercise.</a:t>
            </a:r>
            <a:endParaRPr lang="en-SG" sz="11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BCB98CB-547B-4FB4-9E3C-67C365DF7330}"/>
              </a:ext>
            </a:extLst>
          </p:cNvPr>
          <p:cNvCxnSpPr>
            <a:stCxn id="41" idx="1"/>
            <a:endCxn id="18" idx="2"/>
          </p:cNvCxnSpPr>
          <p:nvPr/>
        </p:nvCxnSpPr>
        <p:spPr>
          <a:xfrm flipH="1" flipV="1">
            <a:off x="6151880" y="4180839"/>
            <a:ext cx="608940" cy="10075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4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BCC07E-F12E-4358-8725-B06B7A407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BECCC9-74AD-4552-A56E-368E10C6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Viewing uploaded files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6C57C2-8D06-4A70-9474-A10A51E746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163" y="1651000"/>
            <a:ext cx="5011737" cy="3759200"/>
          </a:xfrm>
        </p:spPr>
        <p:txBody>
          <a:bodyPr/>
          <a:lstStyle/>
          <a:p>
            <a:r>
              <a:rPr lang="en-US" dirty="0">
                <a:latin typeface="Amasis MT Pro" panose="02040504050005020304" pitchFamily="18" charset="0"/>
              </a:rPr>
              <a:t>As the folder that we have created is a new folder, we need to enable access to this new folder so that the images can be viewed.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Before we do that, let’s create a page to view a single item.</a:t>
            </a:r>
            <a:endParaRPr lang="en-SG" dirty="0">
              <a:latin typeface="Amasis MT Pro" panose="020405040500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70B9E-339A-4C18-B379-4C72568CF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1" y="1651000"/>
            <a:ext cx="2732945" cy="39200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A6C0F1-C801-4672-B3BD-E3459209C61A}"/>
              </a:ext>
            </a:extLst>
          </p:cNvPr>
          <p:cNvSpPr/>
          <p:nvPr/>
        </p:nvSpPr>
        <p:spPr>
          <a:xfrm>
            <a:off x="6108700" y="3530600"/>
            <a:ext cx="1701800" cy="1092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6525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DCD9B2-BDBE-4E8A-B584-B356851E8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975C12-D67D-4579-AD89-0DFBB7D87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09" y="260714"/>
            <a:ext cx="8291960" cy="60459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View Single Item - Viewing uploaded image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EF105-F80D-433C-92CE-67EF778174F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610" y="1385186"/>
            <a:ext cx="7477125" cy="3759200"/>
          </a:xfrm>
        </p:spPr>
        <p:txBody>
          <a:bodyPr/>
          <a:lstStyle/>
          <a:p>
            <a:r>
              <a:rPr lang="en-US" dirty="0">
                <a:latin typeface="Amasis MT Pro" panose="02040504050005020304" pitchFamily="18" charset="0"/>
              </a:rPr>
              <a:t>To view a single item on a web page, we will have to: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Modify </a:t>
            </a:r>
            <a:r>
              <a:rPr lang="en-US" b="1" dirty="0">
                <a:latin typeface="Amasis MT Pro" panose="02040504050005020304" pitchFamily="18" charset="0"/>
              </a:rPr>
              <a:t>view_items.html </a:t>
            </a:r>
            <a:r>
              <a:rPr lang="en-US" dirty="0">
                <a:latin typeface="Amasis MT Pro" panose="02040504050005020304" pitchFamily="18" charset="0"/>
              </a:rPr>
              <a:t>to link the name of the item to view the details of files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Modify </a:t>
            </a:r>
            <a:r>
              <a:rPr lang="en-US" b="1" dirty="0">
                <a:latin typeface="Amasis MT Pro" panose="02040504050005020304" pitchFamily="18" charset="0"/>
              </a:rPr>
              <a:t>ItemController.java </a:t>
            </a:r>
            <a:r>
              <a:rPr lang="en-US" dirty="0">
                <a:latin typeface="Amasis MT Pro" panose="02040504050005020304" pitchFamily="18" charset="0"/>
              </a:rPr>
              <a:t>to include a new method and mapping for viewing a single item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Create a view named </a:t>
            </a:r>
            <a:r>
              <a:rPr lang="en-US" b="1" dirty="0">
                <a:latin typeface="Amasis MT Pro" panose="02040504050005020304" pitchFamily="18" charset="0"/>
              </a:rPr>
              <a:t>view_single_item.html</a:t>
            </a:r>
            <a:r>
              <a:rPr lang="en-US" dirty="0">
                <a:latin typeface="Amasis MT Pro" panose="02040504050005020304" pitchFamily="18" charset="0"/>
              </a:rPr>
              <a:t>.</a:t>
            </a:r>
          </a:p>
          <a:p>
            <a:pPr lvl="1"/>
            <a:endParaRPr lang="en-SG" dirty="0">
              <a:latin typeface="Amasis MT Pro" panose="020405040500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D44FF-0EEE-42C1-982A-AEE658B45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001" y="3798403"/>
            <a:ext cx="3330342" cy="229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90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1F4E8F-6751-44E6-9E10-339139D5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F51A24-73EF-48D4-86F9-6A566106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Admin matters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37D78-188C-4244-BB76-6E2B677BA6E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610" y="1157979"/>
            <a:ext cx="7477125" cy="494118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Amasis MT Pro" panose="02040504050005020304" pitchFamily="18" charset="0"/>
              </a:rPr>
              <a:t>A tidy/clean laptop is a good laptop for learning</a:t>
            </a:r>
          </a:p>
          <a:p>
            <a:pPr marL="0" indent="0">
              <a:buNone/>
            </a:pPr>
            <a:endParaRPr lang="en-US" sz="24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Amasis MT Pro" panose="02040504050005020304" pitchFamily="18" charset="0"/>
              </a:rPr>
              <a:t>Files c</a:t>
            </a:r>
            <a:r>
              <a:rPr lang="en-US" sz="2400" dirty="0">
                <a:latin typeface="Amasis MT Pro" panose="02040504050005020304" pitchFamily="18" charset="0"/>
              </a:rPr>
              <a:t>reated on the laptop will linger on. To prevent this: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Create a folder in the "Documents" location for this workshop</a:t>
            </a:r>
          </a:p>
          <a:p>
            <a:pPr marL="914400" lvl="2" indent="0">
              <a:buNone/>
            </a:pPr>
            <a:r>
              <a:rPr lang="en-US" dirty="0">
                <a:latin typeface="Amasis MT Pro" panose="02040504050005020304" pitchFamily="18" charset="0"/>
              </a:rPr>
              <a:t>E.g. “</a:t>
            </a:r>
            <a:r>
              <a:rPr lang="en-US" dirty="0" err="1">
                <a:latin typeface="Amasis MT Pro" panose="02040504050005020304" pitchFamily="18" charset="0"/>
              </a:rPr>
              <a:t>SpringBoot</a:t>
            </a:r>
            <a:r>
              <a:rPr lang="en-US" dirty="0">
                <a:latin typeface="Amasis MT Pro" panose="02040504050005020304" pitchFamily="18" charset="0"/>
              </a:rPr>
              <a:t>-Alan" or “</a:t>
            </a:r>
            <a:r>
              <a:rPr lang="en-US" dirty="0" err="1">
                <a:latin typeface="Amasis MT Pro" panose="02040504050005020304" pitchFamily="18" charset="0"/>
              </a:rPr>
              <a:t>SpringBoot-PeterPan</a:t>
            </a:r>
            <a:r>
              <a:rPr lang="en-US" dirty="0">
                <a:latin typeface="Amasis MT Pro" panose="02040504050005020304" pitchFamily="18" charset="0"/>
              </a:rPr>
              <a:t>“</a:t>
            </a:r>
          </a:p>
          <a:p>
            <a:pPr marL="914400" lvl="2" indent="0">
              <a:buNone/>
            </a:pPr>
            <a:endParaRPr lang="en-US" dirty="0">
              <a:latin typeface="Amasis MT Pro" panose="02040504050005020304" pitchFamily="18" charset="0"/>
            </a:endParaRP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All user created files to be placed in this folder</a:t>
            </a:r>
          </a:p>
          <a:p>
            <a:pPr lvl="1"/>
            <a:endParaRPr lang="en-US" dirty="0">
              <a:latin typeface="Amasis MT Pro" panose="02040504050005020304" pitchFamily="18" charset="0"/>
            </a:endParaRP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Delete that folder after the course</a:t>
            </a:r>
          </a:p>
        </p:txBody>
      </p:sp>
    </p:spTree>
    <p:extLst>
      <p:ext uri="{BB962C8B-B14F-4D97-AF65-F5344CB8AC3E}">
        <p14:creationId xmlns:p14="http://schemas.microsoft.com/office/powerpoint/2010/main" val="3488485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DCD9B2-BDBE-4E8A-B584-B356851E8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975C12-D67D-4579-AD89-0DFBB7D87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09" y="260714"/>
            <a:ext cx="6836021" cy="60459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View Single Item – link in Items list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EF105-F80D-433C-92CE-67EF778174F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610" y="1385186"/>
            <a:ext cx="7477125" cy="37592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masis MT Pro" panose="02040504050005020304" pitchFamily="18" charset="0"/>
              </a:rPr>
              <a:t>Modify </a:t>
            </a:r>
            <a:r>
              <a:rPr lang="en-US" b="1" dirty="0">
                <a:latin typeface="Amasis MT Pro" panose="02040504050005020304" pitchFamily="18" charset="0"/>
              </a:rPr>
              <a:t>view_items.html </a:t>
            </a:r>
            <a:r>
              <a:rPr lang="en-US" dirty="0">
                <a:latin typeface="Amasis MT Pro" panose="02040504050005020304" pitchFamily="18" charset="0"/>
              </a:rPr>
              <a:t>to link the name of the item to view the details of files</a:t>
            </a:r>
          </a:p>
          <a:p>
            <a:pPr lvl="1"/>
            <a:endParaRPr lang="en-US" dirty="0">
              <a:latin typeface="Amasis MT Pro" panose="02040504050005020304" pitchFamily="18" charset="0"/>
            </a:endParaRPr>
          </a:p>
          <a:p>
            <a:pPr lvl="1"/>
            <a:endParaRPr lang="en-SG" dirty="0">
              <a:latin typeface="Amasis MT Pro" panose="020405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B476AB-D0B7-54DE-77A7-8B4237F8C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26" y="2784911"/>
            <a:ext cx="7449747" cy="20051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4B04A5-EBE2-3321-0EF6-B7CFEDCB4E0F}"/>
              </a:ext>
            </a:extLst>
          </p:cNvPr>
          <p:cNvSpPr/>
          <p:nvPr/>
        </p:nvSpPr>
        <p:spPr>
          <a:xfrm>
            <a:off x="1193953" y="3062796"/>
            <a:ext cx="7102920" cy="366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2377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372F17-B634-4C23-B215-A48EA726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A835F7-63EF-4A0A-A60B-404B402EA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09" y="260714"/>
            <a:ext cx="7308809" cy="7600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3 – View Single Item - Controller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02644-2362-4EE3-AD53-B16EE5281F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163" y="1650999"/>
            <a:ext cx="7808986" cy="4037419"/>
          </a:xfrm>
        </p:spPr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US" dirty="0">
                <a:latin typeface="Amasis MT Pro" panose="02040504050005020304" pitchFamily="18" charset="0"/>
              </a:rPr>
              <a:t>To map to the view, should we use the </a:t>
            </a:r>
            <a:r>
              <a:rPr lang="en-US" b="1" dirty="0">
                <a:latin typeface="Amasis MT Pro" panose="02040504050005020304" pitchFamily="18" charset="0"/>
              </a:rPr>
              <a:t>@</a:t>
            </a:r>
            <a:r>
              <a:rPr lang="en-US" b="1" dirty="0" err="1">
                <a:latin typeface="Amasis MT Pro" panose="02040504050005020304" pitchFamily="18" charset="0"/>
              </a:rPr>
              <a:t>GetMapping</a:t>
            </a:r>
            <a:r>
              <a:rPr lang="en-US" b="1" dirty="0">
                <a:latin typeface="Amasis MT Pro" panose="02040504050005020304" pitchFamily="18" charset="0"/>
              </a:rPr>
              <a:t> </a:t>
            </a:r>
            <a:r>
              <a:rPr lang="en-US" dirty="0">
                <a:latin typeface="Amasis MT Pro" panose="02040504050005020304" pitchFamily="18" charset="0"/>
              </a:rPr>
              <a:t>or the </a:t>
            </a:r>
            <a:r>
              <a:rPr lang="en-US" b="1" dirty="0">
                <a:latin typeface="Amasis MT Pro" panose="02040504050005020304" pitchFamily="18" charset="0"/>
              </a:rPr>
              <a:t>@</a:t>
            </a:r>
            <a:r>
              <a:rPr lang="en-US" b="1" dirty="0" err="1">
                <a:latin typeface="Amasis MT Pro" panose="02040504050005020304" pitchFamily="18" charset="0"/>
              </a:rPr>
              <a:t>PostMapping</a:t>
            </a:r>
            <a:r>
              <a:rPr lang="en-US" dirty="0">
                <a:latin typeface="Amasis MT Pro" panose="02040504050005020304" pitchFamily="18" charset="0"/>
              </a:rPr>
              <a:t>? Why?</a:t>
            </a:r>
          </a:p>
          <a:p>
            <a:pPr marL="457200" indent="-457200">
              <a:buFont typeface="+mj-lt"/>
              <a:buAutoNum type="alphaLcParenR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/>
            </a:pPr>
            <a:r>
              <a:rPr lang="en-US" dirty="0">
                <a:latin typeface="Amasis MT Pro" panose="02040504050005020304" pitchFamily="18" charset="0"/>
              </a:rPr>
              <a:t>Previously, to retrieve a list of items from </a:t>
            </a:r>
            <a:r>
              <a:rPr lang="en-US" b="1" dirty="0" err="1">
                <a:latin typeface="Amasis MT Pro" panose="02040504050005020304" pitchFamily="18" charset="0"/>
              </a:rPr>
              <a:t>itemRepository</a:t>
            </a:r>
            <a:r>
              <a:rPr lang="en-US" dirty="0">
                <a:latin typeface="Amasis MT Pro" panose="02040504050005020304" pitchFamily="18" charset="0"/>
              </a:rPr>
              <a:t>, we used the </a:t>
            </a:r>
            <a:r>
              <a:rPr lang="en-US" b="1" dirty="0" err="1">
                <a:latin typeface="Amasis MT Pro" panose="02040504050005020304" pitchFamily="18" charset="0"/>
              </a:rPr>
              <a:t>findAll</a:t>
            </a:r>
            <a:r>
              <a:rPr lang="en-US" dirty="0">
                <a:latin typeface="Amasis MT Pro" panose="02040504050005020304" pitchFamily="18" charset="0"/>
              </a:rPr>
              <a:t> method. What method can we use to retrieve a single item?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Hint: </a:t>
            </a:r>
            <a:r>
              <a:rPr lang="en-US" dirty="0">
                <a:latin typeface="Amasis MT Pro" panose="02040504050005020304" pitchFamily="18" charset="0"/>
                <a:hlinkClick r:id="rId2"/>
              </a:rPr>
              <a:t>https://docs.spring.io/spring-data/jpa/docs/current/api/org/springframework/data/jpa/repository/JpaRepository.html</a:t>
            </a:r>
            <a:r>
              <a:rPr lang="en-US" dirty="0">
                <a:latin typeface="Amasis MT Pro" panose="02040504050005020304" pitchFamily="18" charset="0"/>
              </a:rPr>
              <a:t> </a:t>
            </a:r>
            <a:endParaRPr lang="en-SG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00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372F17-B634-4C23-B215-A48EA726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A835F7-63EF-4A0A-A60B-404B402EA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10" y="260714"/>
            <a:ext cx="7606520" cy="79190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3 – View Single item - Controller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02644-2362-4EE3-AD53-B16EE5281F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US" dirty="0">
                <a:latin typeface="Amasis MT Pro" panose="02040504050005020304" pitchFamily="18" charset="0"/>
              </a:rPr>
              <a:t>To map to the view, should we use the </a:t>
            </a:r>
            <a:r>
              <a:rPr lang="en-US" b="1" dirty="0">
                <a:latin typeface="Amasis MT Pro" panose="02040504050005020304" pitchFamily="18" charset="0"/>
              </a:rPr>
              <a:t>@</a:t>
            </a:r>
            <a:r>
              <a:rPr lang="en-US" b="1" dirty="0" err="1">
                <a:latin typeface="Amasis MT Pro" panose="02040504050005020304" pitchFamily="18" charset="0"/>
              </a:rPr>
              <a:t>GetMapping</a:t>
            </a:r>
            <a:r>
              <a:rPr lang="en-US" b="1" dirty="0">
                <a:latin typeface="Amasis MT Pro" panose="02040504050005020304" pitchFamily="18" charset="0"/>
              </a:rPr>
              <a:t> </a:t>
            </a:r>
            <a:r>
              <a:rPr lang="en-US" dirty="0">
                <a:latin typeface="Amasis MT Pro" panose="02040504050005020304" pitchFamily="18" charset="0"/>
              </a:rPr>
              <a:t>or the </a:t>
            </a:r>
            <a:r>
              <a:rPr lang="en-US" b="1" dirty="0">
                <a:latin typeface="Amasis MT Pro" panose="02040504050005020304" pitchFamily="18" charset="0"/>
              </a:rPr>
              <a:t>@</a:t>
            </a:r>
            <a:r>
              <a:rPr lang="en-US" b="1" dirty="0" err="1">
                <a:latin typeface="Amasis MT Pro" panose="02040504050005020304" pitchFamily="18" charset="0"/>
              </a:rPr>
              <a:t>PostMapping</a:t>
            </a:r>
            <a:r>
              <a:rPr lang="en-US" dirty="0">
                <a:latin typeface="Amasis MT Pro" panose="02040504050005020304" pitchFamily="18" charset="0"/>
              </a:rPr>
              <a:t>? Why?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Amasis MT Pro" panose="02040504050005020304" pitchFamily="18" charset="0"/>
              </a:rPr>
              <a:t>We should use the </a:t>
            </a:r>
            <a:r>
              <a:rPr lang="en-US" b="1" dirty="0">
                <a:solidFill>
                  <a:srgbClr val="0070C0"/>
                </a:solidFill>
                <a:latin typeface="Amasis MT Pro" panose="02040504050005020304" pitchFamily="18" charset="0"/>
              </a:rPr>
              <a:t>@</a:t>
            </a:r>
            <a:r>
              <a:rPr lang="en-US" b="1" dirty="0" err="1">
                <a:solidFill>
                  <a:srgbClr val="0070C0"/>
                </a:solidFill>
                <a:latin typeface="Amasis MT Pro" panose="02040504050005020304" pitchFamily="18" charset="0"/>
              </a:rPr>
              <a:t>GetMapping</a:t>
            </a:r>
            <a:r>
              <a:rPr lang="en-US" b="1" dirty="0">
                <a:solidFill>
                  <a:srgbClr val="0070C0"/>
                </a:solidFill>
                <a:latin typeface="Amasis MT Pro" panose="02040504050005020304" pitchFamily="18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Amasis MT Pro" panose="02040504050005020304" pitchFamily="18" charset="0"/>
              </a:rPr>
              <a:t>as we are not submitting any information to be saved. Rather, we are retrieving data to be displayed.</a:t>
            </a:r>
            <a:endParaRPr lang="en-SG" dirty="0">
              <a:solidFill>
                <a:srgbClr val="0070C0"/>
              </a:solidFill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628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372F17-B634-4C23-B215-A48EA726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A835F7-63EF-4A0A-A60B-404B402EA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10" y="260714"/>
            <a:ext cx="7330074" cy="88106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3 – View Single item - Controller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02644-2362-4EE3-AD53-B16EE5281F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lphaLcParenR" startAt="2"/>
            </a:pPr>
            <a:r>
              <a:rPr lang="en-US" sz="2000" dirty="0">
                <a:latin typeface="Amasis MT Pro" panose="02040504050005020304" pitchFamily="18" charset="0"/>
              </a:rPr>
              <a:t>Previously, to retrieve a list of items from </a:t>
            </a:r>
            <a:r>
              <a:rPr lang="en-US" sz="2000" b="1" dirty="0" err="1">
                <a:latin typeface="Amasis MT Pro" panose="02040504050005020304" pitchFamily="18" charset="0"/>
              </a:rPr>
              <a:t>itemRepository</a:t>
            </a:r>
            <a:r>
              <a:rPr lang="en-US" sz="2000" dirty="0">
                <a:latin typeface="Amasis MT Pro" panose="02040504050005020304" pitchFamily="18" charset="0"/>
              </a:rPr>
              <a:t>, we used the </a:t>
            </a:r>
            <a:r>
              <a:rPr lang="en-US" sz="2000" b="1" dirty="0" err="1">
                <a:latin typeface="Amasis MT Pro" panose="02040504050005020304" pitchFamily="18" charset="0"/>
              </a:rPr>
              <a:t>findAll</a:t>
            </a:r>
            <a:r>
              <a:rPr lang="en-US" sz="2000" dirty="0">
                <a:latin typeface="Amasis MT Pro" panose="02040504050005020304" pitchFamily="18" charset="0"/>
              </a:rPr>
              <a:t> method. What method can we use to retrieve a single item?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  <a:latin typeface="Amasis MT Pro" panose="02040504050005020304" pitchFamily="18" charset="0"/>
              </a:rPr>
              <a:t>We can use the </a:t>
            </a:r>
            <a:r>
              <a:rPr lang="en-US" sz="1800" b="1" dirty="0" err="1">
                <a:solidFill>
                  <a:srgbClr val="0070C0"/>
                </a:solidFill>
                <a:latin typeface="Amasis MT Pro" panose="02040504050005020304" pitchFamily="18" charset="0"/>
              </a:rPr>
              <a:t>getById</a:t>
            </a:r>
            <a:r>
              <a:rPr lang="en-US" sz="1800" dirty="0">
                <a:solidFill>
                  <a:srgbClr val="0070C0"/>
                </a:solidFill>
                <a:latin typeface="Amasis MT Pro" panose="02040504050005020304" pitchFamily="18" charset="0"/>
              </a:rPr>
              <a:t> method that’s made available by </a:t>
            </a:r>
            <a:r>
              <a:rPr lang="en-US" sz="1800" dirty="0" err="1">
                <a:solidFill>
                  <a:srgbClr val="0070C0"/>
                </a:solidFill>
                <a:latin typeface="Amasis MT Pro" panose="02040504050005020304" pitchFamily="18" charset="0"/>
              </a:rPr>
              <a:t>JpaRepository</a:t>
            </a:r>
            <a:endParaRPr lang="en-SG" sz="1800" dirty="0">
              <a:solidFill>
                <a:srgbClr val="0070C0"/>
              </a:solidFill>
              <a:latin typeface="Amasis MT Pro" panose="020405040500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DB04A-FEC6-4B55-A2BA-D2CA94FB6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13" y="3645466"/>
            <a:ext cx="7640325" cy="2273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374E5-FEBF-42BD-AF15-A925A559BC4A}"/>
              </a:ext>
            </a:extLst>
          </p:cNvPr>
          <p:cNvSpPr txBox="1"/>
          <p:nvPr/>
        </p:nvSpPr>
        <p:spPr>
          <a:xfrm>
            <a:off x="519764" y="6008635"/>
            <a:ext cx="82766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50" dirty="0">
                <a:hlinkClick r:id="rId3"/>
              </a:rPr>
              <a:t>https://docs.spring.io/spring-data/jpa/docs/current/api/org/springframework/data/jpa/repository/JpaRepository.html#getById-ID-</a:t>
            </a:r>
            <a:r>
              <a:rPr lang="en-SG" sz="105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3B94D7-3171-4CD7-90C8-FB60500B4C5E}"/>
              </a:ext>
            </a:extLst>
          </p:cNvPr>
          <p:cNvSpPr txBox="1"/>
          <p:nvPr/>
        </p:nvSpPr>
        <p:spPr>
          <a:xfrm>
            <a:off x="5091765" y="4945411"/>
            <a:ext cx="1309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is </a:t>
            </a:r>
            <a:r>
              <a:rPr lang="en-US" b="1" dirty="0">
                <a:solidFill>
                  <a:srgbClr val="FF0000"/>
                </a:solidFill>
              </a:rPr>
              <a:t>T </a:t>
            </a:r>
            <a:r>
              <a:rPr lang="en-US" dirty="0">
                <a:solidFill>
                  <a:srgbClr val="FF0000"/>
                </a:solidFill>
              </a:rPr>
              <a:t>?</a:t>
            </a:r>
            <a:endParaRPr lang="en-SG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8535AB-1C92-4E39-B254-1666B2CB381F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933651" y="4119613"/>
            <a:ext cx="4158114" cy="1010464"/>
          </a:xfrm>
          <a:prstGeom prst="straightConnector1">
            <a:avLst/>
          </a:prstGeom>
          <a:ln>
            <a:solidFill>
              <a:srgbClr val="FF33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4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EF8FDB-BFA0-48FC-AEE0-9B7469562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D5726D-C0AA-4C42-AE56-DBF172380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10" y="260714"/>
            <a:ext cx="6989832" cy="90886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3 – View Single item - Controller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A1F101-8E9D-431D-8812-4267A0E406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lphaLcParenR" startAt="3"/>
            </a:pPr>
            <a:r>
              <a:rPr lang="en-US" dirty="0">
                <a:latin typeface="Amasis MT Pro" panose="02040504050005020304" pitchFamily="18" charset="0"/>
              </a:rPr>
              <a:t>Modify </a:t>
            </a:r>
            <a:r>
              <a:rPr lang="en-US" b="1" dirty="0">
                <a:latin typeface="Amasis MT Pro" panose="02040504050005020304" pitchFamily="18" charset="0"/>
              </a:rPr>
              <a:t>ItemController.java </a:t>
            </a:r>
            <a:r>
              <a:rPr lang="en-US" dirty="0">
                <a:latin typeface="Amasis MT Pro" panose="02040504050005020304" pitchFamily="18" charset="0"/>
              </a:rPr>
              <a:t>to include the </a:t>
            </a:r>
            <a:r>
              <a:rPr lang="en-US" b="1" dirty="0" err="1">
                <a:latin typeface="Amasis MT Pro" panose="02040504050005020304" pitchFamily="18" charset="0"/>
              </a:rPr>
              <a:t>viewSingleItem</a:t>
            </a:r>
            <a:r>
              <a:rPr lang="en-US" dirty="0">
                <a:latin typeface="Amasis MT Pro" panose="02040504050005020304" pitchFamily="18" charset="0"/>
              </a:rPr>
              <a:t> method as shown.</a:t>
            </a:r>
            <a:endParaRPr lang="en-SG" dirty="0">
              <a:latin typeface="Amasis MT Pro" panose="020405040500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DDCA3C-12C8-4796-B877-3E4161AC7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770120"/>
            <a:ext cx="8115300" cy="1914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7297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C9C6A-4E3C-43C7-848E-3B4C4B80A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153F83-0804-4A5B-86F7-D6828E181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09" y="260714"/>
            <a:ext cx="7614873" cy="9939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4 – View Single item - View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7A9E87-B8C4-47B5-A1AC-98D117DB4E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6966" y="1297700"/>
            <a:ext cx="7477125" cy="3759200"/>
          </a:xfrm>
        </p:spPr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US" sz="2000" dirty="0">
                <a:latin typeface="Amasis MT Pro" panose="02040504050005020304" pitchFamily="18" charset="0"/>
              </a:rPr>
              <a:t>Create a new view named </a:t>
            </a:r>
            <a:r>
              <a:rPr lang="en-US" sz="2000" b="1" dirty="0">
                <a:highlight>
                  <a:srgbClr val="FFFF00"/>
                </a:highlight>
                <a:latin typeface="Amasis MT Pro" panose="02040504050005020304" pitchFamily="18" charset="0"/>
              </a:rPr>
              <a:t>view_single_item.html</a:t>
            </a:r>
            <a:r>
              <a:rPr lang="en-US" sz="2000" dirty="0">
                <a:highlight>
                  <a:srgbClr val="FFFF00"/>
                </a:highlight>
                <a:latin typeface="Amasis MT Pro" panose="02040504050005020304" pitchFamily="18" charset="0"/>
              </a:rPr>
              <a:t>.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000" dirty="0">
                <a:latin typeface="Amasis MT Pro" panose="02040504050005020304" pitchFamily="18" charset="0"/>
              </a:rPr>
              <a:t>Include the code as shown</a:t>
            </a:r>
            <a:endParaRPr lang="en-SG" sz="2000" dirty="0">
              <a:latin typeface="Amasis MT Pro" panose="020405040500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53CFA8-B44C-4A39-9998-C17EA5F38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66" y="2366238"/>
            <a:ext cx="7753517" cy="35366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3741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87890-083E-4C04-9C7F-A1D84F63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B63531-36FB-4CA1-A947-17585EE2B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10" y="260714"/>
            <a:ext cx="6714718" cy="8982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4 – View Single item - View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BEC5B-0EA1-47E4-AC61-C1D158F9C3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3829" y="1310759"/>
            <a:ext cx="7477125" cy="3759200"/>
          </a:xfrm>
        </p:spPr>
        <p:txBody>
          <a:bodyPr/>
          <a:lstStyle/>
          <a:p>
            <a:pPr marL="457200" indent="-457200">
              <a:buFont typeface="+mj-lt"/>
              <a:buAutoNum type="alphaLcParenR" startAt="3"/>
            </a:pPr>
            <a:r>
              <a:rPr lang="en-US" dirty="0">
                <a:latin typeface="Amasis MT Pro" panose="02040504050005020304" pitchFamily="18" charset="0"/>
              </a:rPr>
              <a:t>Browse to </a:t>
            </a:r>
            <a:r>
              <a:rPr lang="en-US" dirty="0">
                <a:latin typeface="Amasis MT Pro" panose="02040504050005020304" pitchFamily="18" charset="0"/>
                <a:hlinkClick r:id="rId2"/>
              </a:rPr>
              <a:t>http://localhost:8080/items/</a:t>
            </a:r>
            <a:r>
              <a:rPr lang="en-US" b="1" dirty="0">
                <a:latin typeface="Amasis MT Pro" panose="02040504050005020304" pitchFamily="18" charset="0"/>
                <a:hlinkClick r:id="rId2"/>
              </a:rPr>
              <a:t>5</a:t>
            </a:r>
            <a:r>
              <a:rPr lang="en-US" b="1" dirty="0">
                <a:latin typeface="Amasis MT Pro" panose="02040504050005020304" pitchFamily="18" charset="0"/>
              </a:rPr>
              <a:t> 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Note: Change the </a:t>
            </a:r>
            <a:r>
              <a:rPr lang="en-US" b="1" dirty="0">
                <a:latin typeface="Amasis MT Pro" panose="02040504050005020304" pitchFamily="18" charset="0"/>
              </a:rPr>
              <a:t>id</a:t>
            </a:r>
            <a:r>
              <a:rPr lang="en-US" dirty="0">
                <a:latin typeface="Amasis MT Pro" panose="02040504050005020304" pitchFamily="18" charset="0"/>
              </a:rPr>
              <a:t> to the latest item that you just added with an image.</a:t>
            </a:r>
            <a:endParaRPr lang="en-SG" dirty="0">
              <a:latin typeface="Amasis MT Pro" panose="020405040500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EEA580-B5DE-42E5-B4DD-27688FEF4C7A}"/>
              </a:ext>
            </a:extLst>
          </p:cNvPr>
          <p:cNvSpPr txBox="1"/>
          <p:nvPr/>
        </p:nvSpPr>
        <p:spPr>
          <a:xfrm>
            <a:off x="4246526" y="3857859"/>
            <a:ext cx="3794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image will not be visible at the moment as we have not yet enabled the access to the folder.</a:t>
            </a:r>
            <a:endParaRPr lang="en-SG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C0473E-34A5-4FBA-8512-FCA2C8F32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46" y="2783488"/>
            <a:ext cx="2525678" cy="32487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9999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87890-083E-4C04-9C7F-A1D84F63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B63531-36FB-4CA1-A947-17585EE2B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10" y="260714"/>
            <a:ext cx="6714718" cy="9939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4 – View Single item - Configuration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BEC5B-0EA1-47E4-AC61-C1D158F9C3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610" y="1459614"/>
            <a:ext cx="7477125" cy="3759200"/>
          </a:xfrm>
        </p:spPr>
        <p:txBody>
          <a:bodyPr/>
          <a:lstStyle/>
          <a:p>
            <a:pPr marL="457200" indent="-457200">
              <a:buFont typeface="+mj-lt"/>
              <a:buAutoNum type="alphaLcParenR" startAt="4"/>
            </a:pPr>
            <a:r>
              <a:rPr lang="en-US" sz="2000" dirty="0">
                <a:latin typeface="Amasis MT Pro" panose="02040504050005020304" pitchFamily="18" charset="0"/>
              </a:rPr>
              <a:t>In the same location as your Java files, create a new Java class named </a:t>
            </a:r>
            <a:r>
              <a:rPr lang="en-US" sz="2000" b="1" dirty="0" err="1">
                <a:highlight>
                  <a:srgbClr val="FFFF00"/>
                </a:highlight>
                <a:latin typeface="Amasis MT Pro" panose="02040504050005020304" pitchFamily="18" charset="0"/>
              </a:rPr>
              <a:t>BooklinkConfig</a:t>
            </a:r>
            <a:r>
              <a:rPr lang="en-US" sz="2000" dirty="0">
                <a:latin typeface="Amasis MT Pro" panose="02040504050005020304" pitchFamily="18" charset="0"/>
              </a:rPr>
              <a:t>. </a:t>
            </a:r>
          </a:p>
          <a:p>
            <a:pPr marL="457200" indent="-457200">
              <a:buFont typeface="+mj-lt"/>
              <a:buAutoNum type="alphaLcParenR" startAt="4"/>
            </a:pPr>
            <a:r>
              <a:rPr lang="en-US" sz="2000" dirty="0">
                <a:latin typeface="Amasis MT Pro" panose="02040504050005020304" pitchFamily="18" charset="0"/>
              </a:rPr>
              <a:t>Modify the code in </a:t>
            </a:r>
            <a:r>
              <a:rPr lang="en-US" sz="2000" b="1" dirty="0">
                <a:latin typeface="Amasis MT Pro" panose="02040504050005020304" pitchFamily="18" charset="0"/>
              </a:rPr>
              <a:t>BooklinkConfig.java </a:t>
            </a:r>
            <a:r>
              <a:rPr lang="en-US" sz="2000" dirty="0">
                <a:latin typeface="Amasis MT Pro" panose="02040504050005020304" pitchFamily="18" charset="0"/>
              </a:rPr>
              <a:t>as shown</a:t>
            </a:r>
          </a:p>
          <a:p>
            <a:endParaRPr lang="en-SG" dirty="0">
              <a:latin typeface="Amasis MT Pro" panose="020405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C40C41-7CE8-4D96-BF05-55AF2B7DD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9767"/>
            <a:ext cx="9144000" cy="29658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9EFB6A-9236-4EDF-8435-12B1A41C7CA6}"/>
              </a:ext>
            </a:extLst>
          </p:cNvPr>
          <p:cNvSpPr txBox="1"/>
          <p:nvPr/>
        </p:nvSpPr>
        <p:spPr>
          <a:xfrm>
            <a:off x="5780128" y="3413976"/>
            <a:ext cx="3200400" cy="58477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You can import all the required libraries by using </a:t>
            </a:r>
            <a:r>
              <a:rPr lang="en-US" sz="1600" b="1" dirty="0"/>
              <a:t>Ctrl-Shift-o</a:t>
            </a:r>
            <a:endParaRPr lang="en-SG" sz="1600" b="1" dirty="0"/>
          </a:p>
        </p:txBody>
      </p:sp>
    </p:spTree>
    <p:extLst>
      <p:ext uri="{BB962C8B-B14F-4D97-AF65-F5344CB8AC3E}">
        <p14:creationId xmlns:p14="http://schemas.microsoft.com/office/powerpoint/2010/main" val="2501403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BB2D5-B739-4498-B52B-9303A385F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62B90A-3615-4407-932E-05057DA78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694" y="181746"/>
            <a:ext cx="6617692" cy="87697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4 – View Single item - View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0E119-1CE9-477B-A51D-872ADAB8047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1558" y="1682897"/>
            <a:ext cx="7840884" cy="4388293"/>
          </a:xfrm>
        </p:spPr>
        <p:txBody>
          <a:bodyPr/>
          <a:lstStyle/>
          <a:p>
            <a:pPr marL="457200" indent="-457200">
              <a:buFont typeface="+mj-lt"/>
              <a:buAutoNum type="alphaLcParenR" startAt="6"/>
            </a:pPr>
            <a:r>
              <a:rPr lang="en-US" dirty="0">
                <a:latin typeface="Amasis MT Pro" panose="02040504050005020304" pitchFamily="18" charset="0"/>
              </a:rPr>
              <a:t>Refresh the page we attempted to view earlier (</a:t>
            </a:r>
            <a:r>
              <a:rPr lang="en-US" dirty="0">
                <a:latin typeface="Amasis MT Pro" panose="02040504050005020304" pitchFamily="18" charset="0"/>
                <a:hlinkClick r:id="rId3"/>
              </a:rPr>
              <a:t>http://localhost:8080/items/5</a:t>
            </a:r>
            <a:r>
              <a:rPr lang="en-US" dirty="0">
                <a:latin typeface="Amasis MT Pro" panose="02040504050005020304" pitchFamily="18" charset="0"/>
              </a:rPr>
              <a:t> )</a:t>
            </a:r>
          </a:p>
          <a:p>
            <a:pPr marL="457200" indent="-457200">
              <a:buFont typeface="+mj-lt"/>
              <a:buAutoNum type="alphaLcParenR" startAt="6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6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6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6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6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6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6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6"/>
            </a:pPr>
            <a:r>
              <a:rPr lang="en-US" dirty="0">
                <a:latin typeface="Amasis MT Pro" panose="02040504050005020304" pitchFamily="18" charset="0"/>
              </a:rPr>
              <a:t>Paste your code in the worksheet.</a:t>
            </a:r>
          </a:p>
          <a:p>
            <a:endParaRPr lang="en-SG" dirty="0">
              <a:latin typeface="Amasis MT Pro" panose="020405040500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132FA-18B5-48D7-9943-77B85A74D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552" y="2492911"/>
            <a:ext cx="4135426" cy="285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88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557A9C-5CF8-42CB-A90C-ED2383628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66" y="913739"/>
            <a:ext cx="5095875" cy="1457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04D0E-2CA6-4F29-9FB0-4C1B316FE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66" y="2371065"/>
            <a:ext cx="7753517" cy="35366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157C5E-5E9C-4191-BE17-90BBBFF22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860" y="2141434"/>
            <a:ext cx="6530156" cy="15405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8467D6-473D-4FC9-BA30-12D537A5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756C10-87D2-458E-B084-E1E3B28AC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10" y="260714"/>
            <a:ext cx="6383776" cy="75391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How it works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5A6146-E0F5-4C0D-A25C-1CC6F0D96DE9}"/>
              </a:ext>
            </a:extLst>
          </p:cNvPr>
          <p:cNvSpPr/>
          <p:nvPr/>
        </p:nvSpPr>
        <p:spPr>
          <a:xfrm>
            <a:off x="3543300" y="1498600"/>
            <a:ext cx="889000" cy="339253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A0AA93-4BAB-4198-9D37-6CB3A6B0DDB1}"/>
              </a:ext>
            </a:extLst>
          </p:cNvPr>
          <p:cNvSpPr/>
          <p:nvPr/>
        </p:nvSpPr>
        <p:spPr>
          <a:xfrm>
            <a:off x="3247589" y="2076835"/>
            <a:ext cx="1082676" cy="339253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65E2EB-0005-49BE-B815-6F668F4A37F4}"/>
              </a:ext>
            </a:extLst>
          </p:cNvPr>
          <p:cNvSpPr/>
          <p:nvPr/>
        </p:nvSpPr>
        <p:spPr>
          <a:xfrm>
            <a:off x="4602058" y="2307717"/>
            <a:ext cx="1800515" cy="288699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1AC339-3DB9-4B31-94AE-853759C6FA11}"/>
              </a:ext>
            </a:extLst>
          </p:cNvPr>
          <p:cNvSpPr/>
          <p:nvPr/>
        </p:nvSpPr>
        <p:spPr>
          <a:xfrm>
            <a:off x="4783324" y="2672797"/>
            <a:ext cx="1155463" cy="288699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AB1DBD-C08B-404B-A652-6F186854F197}"/>
              </a:ext>
            </a:extLst>
          </p:cNvPr>
          <p:cNvSpPr txBox="1"/>
          <p:nvPr/>
        </p:nvSpPr>
        <p:spPr>
          <a:xfrm>
            <a:off x="5589441" y="895715"/>
            <a:ext cx="2140033" cy="57708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1. The id is passed to the mapping which is then passed to the method as a </a:t>
            </a:r>
            <a:r>
              <a:rPr lang="en-US" sz="1050" dirty="0" err="1"/>
              <a:t>PathVariable</a:t>
            </a:r>
            <a:r>
              <a:rPr lang="en-US" sz="1050" dirty="0"/>
              <a:t>.</a:t>
            </a:r>
            <a:endParaRPr lang="en-SG" sz="105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30714F-9A94-463D-A894-27C0A9302A3B}"/>
              </a:ext>
            </a:extLst>
          </p:cNvPr>
          <p:cNvCxnSpPr>
            <a:stCxn id="13" idx="1"/>
            <a:endCxn id="9" idx="3"/>
          </p:cNvCxnSpPr>
          <p:nvPr/>
        </p:nvCxnSpPr>
        <p:spPr>
          <a:xfrm flipH="1">
            <a:off x="4432300" y="1184256"/>
            <a:ext cx="1157141" cy="483971"/>
          </a:xfrm>
          <a:prstGeom prst="straightConnector1">
            <a:avLst/>
          </a:prstGeom>
          <a:ln>
            <a:solidFill>
              <a:srgbClr val="FF33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B9DBC5-C47D-4826-BCFD-C7AE8260D098}"/>
              </a:ext>
            </a:extLst>
          </p:cNvPr>
          <p:cNvCxnSpPr>
            <a:cxnSpLocks/>
            <a:stCxn id="13" idx="1"/>
            <a:endCxn id="10" idx="3"/>
          </p:cNvCxnSpPr>
          <p:nvPr/>
        </p:nvCxnSpPr>
        <p:spPr>
          <a:xfrm flipH="1">
            <a:off x="4330265" y="1184256"/>
            <a:ext cx="1259176" cy="1062206"/>
          </a:xfrm>
          <a:prstGeom prst="straightConnector1">
            <a:avLst/>
          </a:prstGeom>
          <a:ln>
            <a:solidFill>
              <a:srgbClr val="FF33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16E57A-B59A-460C-9349-61CF5D35E675}"/>
              </a:ext>
            </a:extLst>
          </p:cNvPr>
          <p:cNvCxnSpPr>
            <a:cxnSpLocks/>
            <a:stCxn id="13" idx="1"/>
            <a:endCxn id="11" idx="0"/>
          </p:cNvCxnSpPr>
          <p:nvPr/>
        </p:nvCxnSpPr>
        <p:spPr>
          <a:xfrm flipH="1">
            <a:off x="5502316" y="1184256"/>
            <a:ext cx="87125" cy="1123461"/>
          </a:xfrm>
          <a:prstGeom prst="straightConnector1">
            <a:avLst/>
          </a:prstGeom>
          <a:ln>
            <a:solidFill>
              <a:srgbClr val="FF33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721AD1-6B8D-433B-849F-661CE670224A}"/>
              </a:ext>
            </a:extLst>
          </p:cNvPr>
          <p:cNvSpPr txBox="1"/>
          <p:nvPr/>
        </p:nvSpPr>
        <p:spPr>
          <a:xfrm>
            <a:off x="5067299" y="3432534"/>
            <a:ext cx="2140033" cy="415498"/>
          </a:xfrm>
          <a:prstGeom prst="rect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2. The </a:t>
            </a:r>
            <a:r>
              <a:rPr lang="en-US" sz="1050" b="1" dirty="0" err="1"/>
              <a:t>getById</a:t>
            </a:r>
            <a:r>
              <a:rPr lang="en-US" sz="1050" dirty="0"/>
              <a:t> method uses the </a:t>
            </a:r>
            <a:r>
              <a:rPr lang="en-US" sz="1050" b="1" dirty="0"/>
              <a:t>id</a:t>
            </a:r>
            <a:r>
              <a:rPr lang="en-US" sz="1050" dirty="0"/>
              <a:t> to retrieve the item object. </a:t>
            </a:r>
            <a:endParaRPr lang="en-SG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57A1B4E-5EED-44E4-86EA-C5DDD0EEA749}"/>
              </a:ext>
            </a:extLst>
          </p:cNvPr>
          <p:cNvCxnSpPr>
            <a:cxnSpLocks/>
            <a:stCxn id="22" idx="0"/>
            <a:endCxn id="12" idx="2"/>
          </p:cNvCxnSpPr>
          <p:nvPr/>
        </p:nvCxnSpPr>
        <p:spPr>
          <a:xfrm flipH="1" flipV="1">
            <a:off x="5361056" y="2961496"/>
            <a:ext cx="776260" cy="471038"/>
          </a:xfrm>
          <a:prstGeom prst="straightConnector1">
            <a:avLst/>
          </a:prstGeom>
          <a:ln>
            <a:solidFill>
              <a:srgbClr val="FF33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FD91C27-C17B-4572-8D8D-A03A87EF5C22}"/>
              </a:ext>
            </a:extLst>
          </p:cNvPr>
          <p:cNvSpPr txBox="1"/>
          <p:nvPr/>
        </p:nvSpPr>
        <p:spPr>
          <a:xfrm>
            <a:off x="3876757" y="5058108"/>
            <a:ext cx="3297174" cy="738664"/>
          </a:xfrm>
          <a:prstGeom prst="rect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3. The </a:t>
            </a:r>
            <a:r>
              <a:rPr lang="en-US" sz="1050" b="1" dirty="0"/>
              <a:t>@{..}</a:t>
            </a:r>
            <a:r>
              <a:rPr lang="en-US" sz="1050" dirty="0"/>
              <a:t> is a </a:t>
            </a:r>
            <a:r>
              <a:rPr lang="en-US" sz="1050" dirty="0" err="1"/>
              <a:t>thymeleaf</a:t>
            </a:r>
            <a:r>
              <a:rPr lang="en-US" sz="1050" dirty="0"/>
              <a:t> link expression, used to evaluate expressions in a </a:t>
            </a:r>
            <a:r>
              <a:rPr lang="en-US" sz="1050" dirty="0" err="1"/>
              <a:t>url</a:t>
            </a:r>
            <a:r>
              <a:rPr lang="en-US" sz="1050" dirty="0"/>
              <a:t>.</a:t>
            </a:r>
          </a:p>
          <a:p>
            <a:endParaRPr lang="en-US" sz="1050" dirty="0"/>
          </a:p>
          <a:p>
            <a:r>
              <a:rPr lang="en-US" sz="1050" dirty="0"/>
              <a:t>Here we passed 2 parameters separated by , .</a:t>
            </a:r>
            <a:endParaRPr lang="en-SG" sz="10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799371-D61F-4C76-9B34-52820904B752}"/>
              </a:ext>
            </a:extLst>
          </p:cNvPr>
          <p:cNvSpPr/>
          <p:nvPr/>
        </p:nvSpPr>
        <p:spPr>
          <a:xfrm>
            <a:off x="2438399" y="4565167"/>
            <a:ext cx="5465233" cy="139244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CC03555-0B13-4A79-9C30-4DF29D126585}"/>
              </a:ext>
            </a:extLst>
          </p:cNvPr>
          <p:cNvCxnSpPr>
            <a:cxnSpLocks/>
            <a:stCxn id="26" idx="0"/>
            <a:endCxn id="27" idx="2"/>
          </p:cNvCxnSpPr>
          <p:nvPr/>
        </p:nvCxnSpPr>
        <p:spPr>
          <a:xfrm flipH="1" flipV="1">
            <a:off x="5171016" y="4704411"/>
            <a:ext cx="354328" cy="353697"/>
          </a:xfrm>
          <a:prstGeom prst="straightConnector1">
            <a:avLst/>
          </a:prstGeom>
          <a:ln>
            <a:solidFill>
              <a:srgbClr val="FF33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87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22" grpId="0" animBg="1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1F4E8F-6751-44E6-9E10-339139D5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F51A24-73EF-48D4-86F9-6A566106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Trainers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4" name="Picture 3" descr="Kavitha Muniraj">
            <a:extLst>
              <a:ext uri="{FF2B5EF4-FFF2-40B4-BE49-F238E27FC236}">
                <a16:creationId xmlns:a16="http://schemas.microsoft.com/office/drawing/2014/main" id="{EFBB2D7C-53C1-A694-AAB6-B7C874F0E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29" y="4657263"/>
            <a:ext cx="1104291" cy="1104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esmond Lee">
            <a:extLst>
              <a:ext uri="{FF2B5EF4-FFF2-40B4-BE49-F238E27FC236}">
                <a16:creationId xmlns:a16="http://schemas.microsoft.com/office/drawing/2014/main" id="{EA1E3300-56C7-4336-64DF-637F6AA7CF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30" y="2716834"/>
            <a:ext cx="1193194" cy="1193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gdalene Lim">
            <a:extLst>
              <a:ext uri="{FF2B5EF4-FFF2-40B4-BE49-F238E27FC236}">
                <a16:creationId xmlns:a16="http://schemas.microsoft.com/office/drawing/2014/main" id="{A42423E4-A2A7-74BD-C65F-96F7602602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52" y="1086078"/>
            <a:ext cx="1123950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2F33BD-E723-EAB7-C519-5E4A42E49F9F}"/>
              </a:ext>
            </a:extLst>
          </p:cNvPr>
          <p:cNvSpPr txBox="1"/>
          <p:nvPr/>
        </p:nvSpPr>
        <p:spPr>
          <a:xfrm>
            <a:off x="3287722" y="2986698"/>
            <a:ext cx="3663493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SG" sz="1800" dirty="0"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Desmond Lee</a:t>
            </a:r>
          </a:p>
          <a:p>
            <a:r>
              <a:rPr lang="en-SG" sz="1800" dirty="0"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SG" sz="1400" dirty="0"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Associate Lecturer</a:t>
            </a:r>
          </a:p>
          <a:p>
            <a:r>
              <a:rPr lang="en-SG" sz="1400" dirty="0"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School of </a:t>
            </a:r>
            <a:r>
              <a:rPr lang="en-SG" sz="1400" dirty="0" err="1"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Infocomm</a:t>
            </a:r>
            <a:endParaRPr lang="en-SG" sz="1400" dirty="0">
              <a:effectLst/>
              <a:latin typeface="Amasis MT Pro" panose="020405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SG" sz="1400" b="0" i="0" u="none" strike="noStrike" dirty="0">
                <a:effectLst/>
                <a:latin typeface="Amasis MT Pro" panose="02040504050005020304" pitchFamily="18" charset="0"/>
              </a:rPr>
              <a:t>DESMOND_LEE@myrp.edu.sg</a:t>
            </a:r>
            <a:endParaRPr lang="en-SG" sz="1400" dirty="0">
              <a:latin typeface="Amasis MT Pro" panose="020405040500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0E9E7-2096-763B-0026-3E686B570C2B}"/>
              </a:ext>
            </a:extLst>
          </p:cNvPr>
          <p:cNvSpPr txBox="1"/>
          <p:nvPr/>
        </p:nvSpPr>
        <p:spPr>
          <a:xfrm>
            <a:off x="3287723" y="1186387"/>
            <a:ext cx="3734514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SG" sz="1800" dirty="0"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Magdalene Lim </a:t>
            </a:r>
          </a:p>
          <a:p>
            <a:r>
              <a:rPr lang="en-SG" sz="1400" dirty="0"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Senior</a:t>
            </a:r>
            <a:r>
              <a:rPr lang="en-SG" sz="1400" dirty="0"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Lecturer </a:t>
            </a:r>
          </a:p>
          <a:p>
            <a:r>
              <a:rPr lang="en-SG" sz="1400" dirty="0"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School of </a:t>
            </a:r>
            <a:r>
              <a:rPr lang="en-SG" sz="1400" dirty="0" err="1"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Infocomm</a:t>
            </a:r>
            <a:endParaRPr lang="en-SG" sz="1400" dirty="0">
              <a:effectLst/>
              <a:latin typeface="Amasis MT Pro" panose="020405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SG" sz="1400" dirty="0">
                <a:latin typeface="Amasis MT Pro" panose="02040504050005020304" pitchFamily="18" charset="0"/>
                <a:cs typeface="Times New Roman" panose="02020603050405020304" pitchFamily="18" charset="0"/>
              </a:rPr>
              <a:t>Magdalene_lim@rp.edu.sg</a:t>
            </a:r>
            <a:endParaRPr lang="en-SG" sz="1400" dirty="0">
              <a:latin typeface="Amasis MT Pro" panose="020405040500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B8CFDF-AE24-EAFB-DA7E-4F68E4538337}"/>
              </a:ext>
            </a:extLst>
          </p:cNvPr>
          <p:cNvSpPr txBox="1"/>
          <p:nvPr/>
        </p:nvSpPr>
        <p:spPr>
          <a:xfrm>
            <a:off x="3287722" y="4787008"/>
            <a:ext cx="3175221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SG" dirty="0"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Kavitha Muniraj </a:t>
            </a:r>
          </a:p>
          <a:p>
            <a:r>
              <a:rPr lang="en-SG" sz="1400" dirty="0"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Lecturer </a:t>
            </a:r>
          </a:p>
          <a:p>
            <a:r>
              <a:rPr lang="en-SG" sz="1400" dirty="0"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School of </a:t>
            </a:r>
            <a:r>
              <a:rPr lang="en-SG" sz="1400" dirty="0" err="1"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Infocomm</a:t>
            </a:r>
            <a:endParaRPr lang="en-SG" sz="1400" dirty="0">
              <a:effectLst/>
              <a:latin typeface="Amasis MT Pro" panose="020405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SG" sz="1400" dirty="0">
                <a:latin typeface="Amasis MT Pro" panose="02040504050005020304" pitchFamily="18" charset="0"/>
                <a:cs typeface="Times New Roman" panose="02020603050405020304" pitchFamily="18" charset="0"/>
              </a:rPr>
              <a:t>Kavitha_muniraj2@rp.edu.sg</a:t>
            </a:r>
            <a:endParaRPr lang="en-SG" sz="1400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578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1F20F2-AD46-440C-B041-DAFA9D16D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D52A28-1F0B-4B9F-BE2A-71E14BEF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10" y="260714"/>
            <a:ext cx="6298716" cy="7329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How it works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A2656-9355-42C0-B2FE-51124FF1F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1182"/>
            <a:ext cx="9144000" cy="29658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F07D6E-805D-48E1-ADBE-2C2D34F689BB}"/>
              </a:ext>
            </a:extLst>
          </p:cNvPr>
          <p:cNvSpPr txBox="1"/>
          <p:nvPr/>
        </p:nvSpPr>
        <p:spPr>
          <a:xfrm>
            <a:off x="258418" y="5340195"/>
            <a:ext cx="3608216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4. Adds a resource handler to serve static resources. The handler is invoked for requests that match one of the specified </a:t>
            </a:r>
            <a:r>
              <a:rPr lang="en-US" sz="1200" b="1" dirty="0"/>
              <a:t>URL</a:t>
            </a:r>
            <a:r>
              <a:rPr lang="en-US" sz="1200" dirty="0"/>
              <a:t> path patterns.</a:t>
            </a:r>
            <a:endParaRPr lang="en-SG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65FB1-8F1C-420F-8273-66947435724C}"/>
              </a:ext>
            </a:extLst>
          </p:cNvPr>
          <p:cNvSpPr txBox="1"/>
          <p:nvPr/>
        </p:nvSpPr>
        <p:spPr>
          <a:xfrm>
            <a:off x="5567272" y="5500818"/>
            <a:ext cx="320897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5. Adds a resource location from which to serve the files uploaded. The location must point to a valid directory</a:t>
            </a:r>
            <a:endParaRPr lang="en-SG" sz="1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8B3C92-CA83-4A04-AEB3-99A5E285A88D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062526" y="4810539"/>
            <a:ext cx="170535" cy="5296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A55748-3E6F-4983-82B6-B2AAE776EB48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5929160" y="4810539"/>
            <a:ext cx="1242602" cy="6902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3AF8F3-7118-456B-961C-E3AF46A6C742}"/>
              </a:ext>
            </a:extLst>
          </p:cNvPr>
          <p:cNvSpPr txBox="1"/>
          <p:nvPr/>
        </p:nvSpPr>
        <p:spPr>
          <a:xfrm>
            <a:off x="4423225" y="1328476"/>
            <a:ext cx="364734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 The </a:t>
            </a:r>
            <a:r>
              <a:rPr lang="en-US" sz="1200" dirty="0" err="1"/>
              <a:t>WebMvcConfigurer</a:t>
            </a:r>
            <a:r>
              <a:rPr lang="en-US" sz="1200" dirty="0"/>
              <a:t> is implemented here so that we can override the </a:t>
            </a:r>
            <a:r>
              <a:rPr lang="en-US" sz="1200" dirty="0" err="1"/>
              <a:t>addResourceHandlers</a:t>
            </a:r>
            <a:r>
              <a:rPr lang="en-US" sz="1200" dirty="0"/>
              <a:t> method to customize it for our purpose. </a:t>
            </a:r>
            <a:endParaRPr lang="en-SG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0DEC73-C2B3-4E41-84EE-3D221CDA9C22}"/>
              </a:ext>
            </a:extLst>
          </p:cNvPr>
          <p:cNvSpPr txBox="1"/>
          <p:nvPr/>
        </p:nvSpPr>
        <p:spPr>
          <a:xfrm>
            <a:off x="5321857" y="2364836"/>
            <a:ext cx="3699807" cy="193899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3. Stores registrations of resource handlers for serving static resources such as images, </a:t>
            </a:r>
            <a:r>
              <a:rPr lang="en-US" sz="1200" dirty="0" err="1"/>
              <a:t>css</a:t>
            </a:r>
            <a:r>
              <a:rPr lang="en-US" sz="1200" dirty="0"/>
              <a:t> files and others through Spring MVC. Resources can be served out of locations under web application root, from the </a:t>
            </a:r>
            <a:r>
              <a:rPr lang="en-US" sz="1200" dirty="0" err="1"/>
              <a:t>classpath</a:t>
            </a:r>
            <a:r>
              <a:rPr lang="en-US" sz="1200" dirty="0"/>
              <a:t>, and others.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Without adding a resource handler to the registry, we will not be able to access the resource, which resulted in our image not appearing on the website when we browsed to it earlier.</a:t>
            </a:r>
            <a:endParaRPr lang="en-SG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87A2CB-105C-4264-A423-77BE43F72DA0}"/>
              </a:ext>
            </a:extLst>
          </p:cNvPr>
          <p:cNvSpPr txBox="1"/>
          <p:nvPr/>
        </p:nvSpPr>
        <p:spPr>
          <a:xfrm>
            <a:off x="124225" y="1287484"/>
            <a:ext cx="3742409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1. @Configuration </a:t>
            </a:r>
            <a:r>
              <a:rPr lang="en-US" sz="1200" dirty="0"/>
              <a:t>annotation is used here to indicate to Spring that this class should be instantiated and any dependencies should be injected</a:t>
            </a:r>
            <a:endParaRPr lang="en-SG" sz="12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DA5EDF-8A9C-4181-971A-A0E7132C54C7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083365" y="2118481"/>
            <a:ext cx="912065" cy="9129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571A2E-E19F-4EFF-8D98-B7C42503ED95}"/>
              </a:ext>
            </a:extLst>
          </p:cNvPr>
          <p:cNvCxnSpPr/>
          <p:nvPr/>
        </p:nvCxnSpPr>
        <p:spPr>
          <a:xfrm flipH="1">
            <a:off x="4273826" y="1974807"/>
            <a:ext cx="397565" cy="12355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92B19B4-4D2B-4B18-BFCC-054F71611A0B}"/>
              </a:ext>
            </a:extLst>
          </p:cNvPr>
          <p:cNvCxnSpPr>
            <a:stCxn id="14" idx="1"/>
          </p:cNvCxnSpPr>
          <p:nvPr/>
        </p:nvCxnSpPr>
        <p:spPr>
          <a:xfrm flipH="1">
            <a:off x="4423225" y="3334332"/>
            <a:ext cx="898632" cy="203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7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14" grpId="0" animBg="1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610" y="260714"/>
            <a:ext cx="6211928" cy="60459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BREAK</a:t>
            </a:r>
            <a:endParaRPr lang="en-SG" b="1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3074" name="Picture 2" descr="258,290 Break time Images, Stock Photos &amp; Vectors | Shutterstock">
            <a:extLst>
              <a:ext uri="{FF2B5EF4-FFF2-40B4-BE49-F238E27FC236}">
                <a16:creationId xmlns:a16="http://schemas.microsoft.com/office/drawing/2014/main" id="{A0053B7F-D12B-B38A-64E4-82A30BC73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2178" y="1651000"/>
            <a:ext cx="5243094" cy="37592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079" name="Slide Number Placeholder 3">
            <a:extLst>
              <a:ext uri="{FF2B5EF4-FFF2-40B4-BE49-F238E27FC236}">
                <a16:creationId xmlns:a16="http://schemas.microsoft.com/office/drawing/2014/main" id="{196CDBD9-AD88-F26B-7A7B-DB0B90192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0328" y="6440969"/>
            <a:ext cx="21336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767FADE-2612-3649-B495-F644A23F288B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198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0414" y="2540256"/>
            <a:ext cx="8090060" cy="229755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Manipulating data - Update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189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77B26C-5F37-4883-903A-D69A4FED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004C86-BBEE-433A-B457-7A2BD7AB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Manipulating Data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CE6C6C-83BB-4F41-9554-C567A48CB1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610" y="1375792"/>
            <a:ext cx="7477125" cy="3759200"/>
          </a:xfrm>
        </p:spPr>
        <p:txBody>
          <a:bodyPr/>
          <a:lstStyle/>
          <a:p>
            <a:r>
              <a:rPr lang="en-US" sz="2000" dirty="0">
                <a:latin typeface="Amasis MT Pro" panose="02040504050005020304" pitchFamily="18" charset="0"/>
              </a:rPr>
              <a:t>There may be times when a typo is made when adding details into the database, or when we simply want to update some information in the database.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In the image below, we can put an action column as shown to easily perform updates.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DAA93-ADB9-4312-8E63-7CD1D1202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12" y="3790481"/>
            <a:ext cx="4619114" cy="248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75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42472C-F7CC-49F4-BA7B-4D7C4D2BF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3235A5-0AE2-4391-914A-13BC9EBB3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Manipulating Data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289CD-BF78-418F-ABE1-5DC588F8923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latin typeface="Amasis MT Pro" panose="02040504050005020304" pitchFamily="18" charset="0"/>
              </a:rPr>
              <a:t>To edit category data, we will need to 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Modify </a:t>
            </a:r>
            <a:r>
              <a:rPr lang="en-US" b="1" dirty="0">
                <a:latin typeface="Amasis MT Pro" panose="02040504050005020304" pitchFamily="18" charset="0"/>
              </a:rPr>
              <a:t>CategoryController.java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Modify </a:t>
            </a:r>
            <a:r>
              <a:rPr lang="en-US" b="1" dirty="0">
                <a:latin typeface="Amasis MT Pro" panose="02040504050005020304" pitchFamily="18" charset="0"/>
              </a:rPr>
              <a:t>view_categories.html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Create a view named </a:t>
            </a:r>
            <a:r>
              <a:rPr lang="en-US" b="1" dirty="0">
                <a:latin typeface="Amasis MT Pro" panose="02040504050005020304" pitchFamily="18" charset="0"/>
              </a:rPr>
              <a:t>edit_category.html</a:t>
            </a:r>
            <a:endParaRPr lang="en-US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265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7B7085-6CAB-4EBD-A3B3-70E3DF9D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38" y="2676576"/>
            <a:ext cx="8478837" cy="31233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8A93F3-D825-463E-85FC-D78390D2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2681B-9743-43BC-B386-928EAE481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5 – Update a category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CC2A2-F640-449C-A759-05BE3CB1B9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6386" y="1207117"/>
            <a:ext cx="7477125" cy="3759200"/>
          </a:xfrm>
        </p:spPr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US" dirty="0">
                <a:latin typeface="Amasis MT Pro" panose="02040504050005020304" pitchFamily="18" charset="0"/>
              </a:rPr>
              <a:t>Modify </a:t>
            </a:r>
            <a:r>
              <a:rPr lang="en-US" b="1" dirty="0">
                <a:latin typeface="Amasis MT Pro" panose="02040504050005020304" pitchFamily="18" charset="0"/>
              </a:rPr>
              <a:t>CategoryController.java </a:t>
            </a:r>
            <a:r>
              <a:rPr lang="en-US" dirty="0">
                <a:latin typeface="Amasis MT Pro" panose="02040504050005020304" pitchFamily="18" charset="0"/>
              </a:rPr>
              <a:t>to include the code as shown:</a:t>
            </a:r>
            <a:endParaRPr lang="en-SG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907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9FD53B-AD2B-477D-BC22-8D8B3C811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E93B92-64B7-4DB6-AA7D-74A5CCD9D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10" y="260714"/>
            <a:ext cx="6798446" cy="106014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5 – Update a category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89328E-F02B-41F1-AA91-46D5AABC113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1998" y="1320863"/>
            <a:ext cx="7477125" cy="3759200"/>
          </a:xfrm>
        </p:spPr>
        <p:txBody>
          <a:bodyPr/>
          <a:lstStyle/>
          <a:p>
            <a:pPr marL="457200" indent="-457200">
              <a:buFont typeface="+mj-lt"/>
              <a:buAutoNum type="alphaLcParenR" startAt="2"/>
            </a:pPr>
            <a:r>
              <a:rPr lang="en-US" dirty="0">
                <a:latin typeface="Amasis MT Pro" panose="02040504050005020304" pitchFamily="18" charset="0"/>
              </a:rPr>
              <a:t>Modify </a:t>
            </a:r>
            <a:r>
              <a:rPr lang="en-US" b="1" dirty="0">
                <a:latin typeface="Amasis MT Pro" panose="02040504050005020304" pitchFamily="18" charset="0"/>
              </a:rPr>
              <a:t>view_categories.html</a:t>
            </a:r>
            <a:r>
              <a:rPr lang="en-US" dirty="0">
                <a:latin typeface="Amasis MT Pro" panose="02040504050005020304" pitchFamily="18" charset="0"/>
              </a:rPr>
              <a:t> to include the code as shown:</a:t>
            </a:r>
            <a:endParaRPr lang="en-US" b="1" dirty="0">
              <a:latin typeface="Amasis MT Pro" panose="02040504050005020304" pitchFamily="18" charset="0"/>
            </a:endParaRPr>
          </a:p>
          <a:p>
            <a:endParaRPr lang="en-SG" dirty="0">
              <a:latin typeface="Amasis MT Pro" panose="020405040500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3D0443-32A9-40E9-9070-5014B7592754}"/>
              </a:ext>
            </a:extLst>
          </p:cNvPr>
          <p:cNvGrpSpPr/>
          <p:nvPr/>
        </p:nvGrpSpPr>
        <p:grpSpPr>
          <a:xfrm>
            <a:off x="410111" y="2657164"/>
            <a:ext cx="8323778" cy="3453668"/>
            <a:chOff x="410111" y="2657164"/>
            <a:chExt cx="8323778" cy="345366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D263CBB-38DE-49BC-B6CF-66060A8D0BA6}"/>
                </a:ext>
              </a:extLst>
            </p:cNvPr>
            <p:cNvGrpSpPr/>
            <p:nvPr/>
          </p:nvGrpSpPr>
          <p:grpSpPr>
            <a:xfrm>
              <a:off x="410111" y="2657164"/>
              <a:ext cx="8323778" cy="3453668"/>
              <a:chOff x="410111" y="2657164"/>
              <a:chExt cx="8323778" cy="345366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5799327-6985-4203-B4BE-6CAE6A63D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111" y="2657164"/>
                <a:ext cx="8323778" cy="34536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251176-1C43-4ECC-BF08-B391958C82B0}"/>
                  </a:ext>
                </a:extLst>
              </p:cNvPr>
              <p:cNvSpPr/>
              <p:nvPr/>
            </p:nvSpPr>
            <p:spPr>
              <a:xfrm>
                <a:off x="1560771" y="3897710"/>
                <a:ext cx="1512038" cy="18519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FF6203B-F42F-4EB4-A2F2-D18C9A9AF782}"/>
                  </a:ext>
                </a:extLst>
              </p:cNvPr>
              <p:cNvSpPr/>
              <p:nvPr/>
            </p:nvSpPr>
            <p:spPr>
              <a:xfrm>
                <a:off x="1560771" y="5311841"/>
                <a:ext cx="7173118" cy="18519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4FDD7B-DDCA-4812-A54B-C94E72389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8836" y="2755029"/>
              <a:ext cx="3450001" cy="1856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6578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C089E5-E254-4178-899B-F480B031D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BAA920-FB6B-4A68-8C38-1A67F528A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09" y="260714"/>
            <a:ext cx="6596427" cy="9301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5 – Update a category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3AAEB-C0DA-44DF-9EF7-A740BCD02B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6242" y="1285875"/>
            <a:ext cx="7851516" cy="4398926"/>
          </a:xfrm>
        </p:spPr>
        <p:txBody>
          <a:bodyPr/>
          <a:lstStyle/>
          <a:p>
            <a:pPr marL="457200" indent="-457200">
              <a:buFont typeface="+mj-lt"/>
              <a:buAutoNum type="alphaLcParenR" startAt="3"/>
            </a:pPr>
            <a:r>
              <a:rPr lang="en-US" dirty="0">
                <a:latin typeface="Amasis MT Pro" panose="02040504050005020304" pitchFamily="18" charset="0"/>
              </a:rPr>
              <a:t>Create a new view named </a:t>
            </a:r>
            <a:r>
              <a:rPr lang="en-US" b="1" dirty="0">
                <a:latin typeface="Amasis MT Pro" panose="02040504050005020304" pitchFamily="18" charset="0"/>
              </a:rPr>
              <a:t>edit_category.html.</a:t>
            </a:r>
            <a:endParaRPr lang="en-US" dirty="0">
              <a:latin typeface="Amasis MT Pro" panose="02040504050005020304" pitchFamily="18" charset="0"/>
            </a:endParaRP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Note: Since we have an add form already created previously, we can make use of the form in </a:t>
            </a:r>
            <a:r>
              <a:rPr lang="en-US" b="1" dirty="0">
                <a:latin typeface="Amasis MT Pro" panose="02040504050005020304" pitchFamily="18" charset="0"/>
              </a:rPr>
              <a:t>edit_ category.html </a:t>
            </a:r>
            <a:r>
              <a:rPr lang="en-US" dirty="0">
                <a:latin typeface="Amasis MT Pro" panose="02040504050005020304" pitchFamily="18" charset="0"/>
              </a:rPr>
              <a:t>as it will be similar.</a:t>
            </a:r>
          </a:p>
          <a:p>
            <a:pPr marL="914400" lvl="1" indent="-457200">
              <a:buFont typeface="+mj-lt"/>
              <a:buAutoNum type="alphaLcParenR" startAt="3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3"/>
            </a:pPr>
            <a:r>
              <a:rPr lang="en-US" dirty="0">
                <a:latin typeface="Amasis MT Pro" panose="02040504050005020304" pitchFamily="18" charset="0"/>
              </a:rPr>
              <a:t>Copy the code from </a:t>
            </a:r>
            <a:r>
              <a:rPr lang="en-US" b="1" dirty="0">
                <a:latin typeface="Amasis MT Pro" panose="02040504050005020304" pitchFamily="18" charset="0"/>
              </a:rPr>
              <a:t>add_ category.html </a:t>
            </a:r>
            <a:r>
              <a:rPr lang="en-US" dirty="0">
                <a:latin typeface="Amasis MT Pro" panose="02040504050005020304" pitchFamily="18" charset="0"/>
              </a:rPr>
              <a:t>and paste into </a:t>
            </a:r>
            <a:r>
              <a:rPr lang="en-US" b="1" dirty="0">
                <a:latin typeface="Amasis MT Pro" panose="02040504050005020304" pitchFamily="18" charset="0"/>
              </a:rPr>
              <a:t>edit_ category.html</a:t>
            </a:r>
            <a:r>
              <a:rPr lang="en-US" dirty="0">
                <a:latin typeface="Amasis MT Pro" panose="02040504050005020304" pitchFamily="18" charset="0"/>
              </a:rPr>
              <a:t>. </a:t>
            </a:r>
          </a:p>
          <a:p>
            <a:pPr marL="457200" indent="-457200">
              <a:buFont typeface="+mj-lt"/>
              <a:buAutoNum type="alphaLcParenR" startAt="3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3"/>
            </a:pPr>
            <a:r>
              <a:rPr lang="en-US" dirty="0">
                <a:latin typeface="Amasis MT Pro" panose="02040504050005020304" pitchFamily="18" charset="0"/>
              </a:rPr>
              <a:t>Besides changing the “Add” text to “Update”, we will need to modify a few more things.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endParaRPr lang="en-SG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3878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C21B1C-EDF4-44B2-83C9-3C7E9BD03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65B823-1E9D-42B8-8FFA-671A2044F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09" y="260714"/>
            <a:ext cx="7085525" cy="8045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5 – Update a category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37A76-0244-4F7C-B58E-023950B77C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609" y="1695968"/>
            <a:ext cx="7477125" cy="3759200"/>
          </a:xfrm>
        </p:spPr>
        <p:txBody>
          <a:bodyPr/>
          <a:lstStyle/>
          <a:p>
            <a:pPr marL="457200" indent="-457200">
              <a:buFont typeface="+mj-lt"/>
              <a:buAutoNum type="alphaLcParenR" startAt="6"/>
            </a:pPr>
            <a:r>
              <a:rPr lang="en-US" dirty="0">
                <a:latin typeface="Amasis MT Pro" panose="02040504050005020304" pitchFamily="18" charset="0"/>
              </a:rPr>
              <a:t>In </a:t>
            </a:r>
            <a:r>
              <a:rPr lang="en-US" b="1" dirty="0">
                <a:latin typeface="Amasis MT Pro" panose="02040504050005020304" pitchFamily="18" charset="0"/>
              </a:rPr>
              <a:t>edit_ category.html</a:t>
            </a:r>
            <a:r>
              <a:rPr lang="en-US" dirty="0">
                <a:latin typeface="Amasis MT Pro" panose="02040504050005020304" pitchFamily="18" charset="0"/>
              </a:rPr>
              <a:t>, modify the form element as shown.</a:t>
            </a:r>
            <a:endParaRPr lang="en-SG" dirty="0">
              <a:latin typeface="Amasis MT Pro" panose="020405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57608F-F392-4EE9-8CAD-985F36F89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3106701"/>
            <a:ext cx="8791575" cy="2686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F80F67-6BDC-4D0C-9B7D-B9F8FDD9459E}"/>
              </a:ext>
            </a:extLst>
          </p:cNvPr>
          <p:cNvSpPr/>
          <p:nvPr/>
        </p:nvSpPr>
        <p:spPr>
          <a:xfrm>
            <a:off x="258725" y="3325812"/>
            <a:ext cx="6503582" cy="4912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46507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368BBD-1D47-4FDE-8A18-2B5C972D1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77E8FA-4CDA-4B3E-A039-83139DE94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10" y="260714"/>
            <a:ext cx="6714718" cy="8450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5 – Update a category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535DBA-8CF6-4513-9F01-A0C4BC6AF0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163" y="1650999"/>
            <a:ext cx="8096065" cy="4547781"/>
          </a:xfrm>
        </p:spPr>
        <p:txBody>
          <a:bodyPr/>
          <a:lstStyle/>
          <a:p>
            <a:pPr marL="457200" indent="-457200">
              <a:buFont typeface="+mj-lt"/>
              <a:buAutoNum type="alphaLcParenR" startAt="7"/>
            </a:pPr>
            <a:r>
              <a:rPr lang="en-US" dirty="0">
                <a:latin typeface="Amasis MT Pro" panose="02040504050005020304" pitchFamily="18" charset="0"/>
              </a:rPr>
              <a:t>Browse to </a:t>
            </a:r>
            <a:r>
              <a:rPr lang="en-US" dirty="0">
                <a:latin typeface="Amasis MT Pro" panose="02040504050005020304" pitchFamily="18" charset="0"/>
                <a:hlinkClick r:id="rId2"/>
              </a:rPr>
              <a:t>http://localhost:8080/categories</a:t>
            </a:r>
            <a:r>
              <a:rPr lang="en-US" dirty="0">
                <a:latin typeface="Amasis MT Pro" panose="02040504050005020304" pitchFamily="18" charset="0"/>
              </a:rPr>
              <a:t> , you should see the below.</a:t>
            </a:r>
          </a:p>
          <a:p>
            <a:pPr marL="457200" indent="-457200">
              <a:buFont typeface="+mj-lt"/>
              <a:buAutoNum type="alphaLcParenR" startAt="7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7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7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7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7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7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7"/>
            </a:pPr>
            <a:endParaRPr lang="en-US" dirty="0">
              <a:latin typeface="Amasis MT Pro" panose="02040504050005020304" pitchFamily="18" charset="0"/>
            </a:endParaRPr>
          </a:p>
          <a:p>
            <a:pPr marL="457200" indent="-457200">
              <a:buFont typeface="+mj-lt"/>
              <a:buAutoNum type="alphaLcParenR" startAt="7"/>
            </a:pPr>
            <a:r>
              <a:rPr lang="en-US" dirty="0">
                <a:latin typeface="Amasis MT Pro" panose="02040504050005020304" pitchFamily="18" charset="0"/>
              </a:rPr>
              <a:t>Click on the </a:t>
            </a:r>
            <a:r>
              <a:rPr lang="en-US" b="1" dirty="0">
                <a:latin typeface="Amasis MT Pro" panose="02040504050005020304" pitchFamily="18" charset="0"/>
              </a:rPr>
              <a:t>Edit</a:t>
            </a:r>
            <a:r>
              <a:rPr lang="en-US" dirty="0">
                <a:latin typeface="Amasis MT Pro" panose="02040504050005020304" pitchFamily="18" charset="0"/>
              </a:rPr>
              <a:t> hyperlink on one of the items. </a:t>
            </a:r>
            <a:endParaRPr lang="en-SG" dirty="0">
              <a:latin typeface="Amasis MT Pro" panose="020405040500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89DC82-9980-49B4-A108-A8821B53F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260" y="2509461"/>
            <a:ext cx="5391479" cy="290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05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1F4E8F-6751-44E6-9E10-339139D5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F51A24-73EF-48D4-86F9-6A566106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Schedule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3A54A3BA-64F3-B7D4-233D-A138A5F1E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85827"/>
              </p:ext>
            </p:extLst>
          </p:nvPr>
        </p:nvGraphicFramePr>
        <p:xfrm>
          <a:off x="473258" y="796434"/>
          <a:ext cx="7970050" cy="4343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0975">
                  <a:extLst>
                    <a:ext uri="{9D8B030D-6E8A-4147-A177-3AD203B41FA5}">
                      <a16:colId xmlns:a16="http://schemas.microsoft.com/office/drawing/2014/main" val="1648018715"/>
                    </a:ext>
                  </a:extLst>
                </a:gridCol>
                <a:gridCol w="4759075">
                  <a:extLst>
                    <a:ext uri="{9D8B030D-6E8A-4147-A177-3AD203B41FA5}">
                      <a16:colId xmlns:a16="http://schemas.microsoft.com/office/drawing/2014/main" val="3431398385"/>
                    </a:ext>
                  </a:extLst>
                </a:gridCol>
              </a:tblGrid>
              <a:tr h="438770">
                <a:tc>
                  <a:txBody>
                    <a:bodyPr/>
                    <a:lstStyle/>
                    <a:p>
                      <a:r>
                        <a:rPr lang="en-US" sz="2400" dirty="0"/>
                        <a:t>Time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Agenda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475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masis MT Pro" panose="02040504050005020304" pitchFamily="18" charset="0"/>
                        </a:rPr>
                        <a:t>9:00 am - 9:15 am</a:t>
                      </a:r>
                      <a:endParaRPr lang="en-SG" sz="200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masis MT Pro" panose="02040504050005020304" pitchFamily="18" charset="0"/>
                        </a:rPr>
                        <a:t>Welcome and admin matters</a:t>
                      </a:r>
                      <a:endParaRPr lang="en-SG" sz="200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871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masis MT Pro" panose="02040504050005020304" pitchFamily="18" charset="0"/>
                        </a:rPr>
                        <a:t>9:15 am – 10:30 am </a:t>
                      </a:r>
                      <a:endParaRPr lang="en-SG" sz="200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ighlight>
                            <a:srgbClr val="FFFF00"/>
                          </a:highlight>
                          <a:latin typeface="Amasis MT Pro" panose="02040504050005020304" pitchFamily="18" charset="0"/>
                        </a:rPr>
                        <a:t>Uploading Image using Form</a:t>
                      </a:r>
                      <a:endParaRPr lang="en-SG" sz="2000" dirty="0">
                        <a:highlight>
                          <a:srgbClr val="FFFF00"/>
                        </a:highlight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211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masis MT Pro" panose="02040504050005020304" pitchFamily="18" charset="0"/>
                        </a:rPr>
                        <a:t>10:30 am – 10:45 am</a:t>
                      </a:r>
                      <a:endParaRPr lang="en-SG" sz="200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latin typeface="Amasis MT Pro" panose="02040504050005020304" pitchFamily="18" charset="0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366874"/>
                  </a:ext>
                </a:extLst>
              </a:tr>
              <a:tr h="41157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masis MT Pro" panose="02040504050005020304" pitchFamily="18" charset="0"/>
                        </a:rPr>
                        <a:t>10:45 am – 12:30 pm</a:t>
                      </a:r>
                      <a:endParaRPr lang="en-SG" sz="200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ighlight>
                            <a:srgbClr val="FFFF00"/>
                          </a:highlight>
                          <a:latin typeface="Amasis MT Pro" panose="02040504050005020304" pitchFamily="18" charset="0"/>
                        </a:rPr>
                        <a:t>Manipulating Data – Update</a:t>
                      </a:r>
                      <a:endParaRPr lang="en-SG" sz="2000" dirty="0">
                        <a:highlight>
                          <a:srgbClr val="FFFF00"/>
                        </a:highlight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736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masis MT Pro" panose="02040504050005020304" pitchFamily="18" charset="0"/>
                        </a:rPr>
                        <a:t>12:30 pm – 1:30 pm </a:t>
                      </a:r>
                      <a:endParaRPr lang="en-SG" sz="200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latin typeface="Amasis MT Pro" panose="02040504050005020304" pitchFamily="18" charset="0"/>
                        </a:rPr>
                        <a:t>Lunch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671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masis MT Pro" panose="02040504050005020304" pitchFamily="18" charset="0"/>
                        </a:rPr>
                        <a:t>1:30 pm – 3:15 pm </a:t>
                      </a:r>
                      <a:endParaRPr lang="en-SG" sz="200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ighlight>
                            <a:srgbClr val="FFFF00"/>
                          </a:highlight>
                          <a:latin typeface="Amasis MT Pro" panose="02040504050005020304" pitchFamily="18" charset="0"/>
                        </a:rPr>
                        <a:t>Manipulating Data – Delete </a:t>
                      </a:r>
                      <a:endParaRPr lang="en-SG" sz="2000" dirty="0">
                        <a:highlight>
                          <a:srgbClr val="FFFF00"/>
                        </a:highlight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391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masis MT Pro" panose="02040504050005020304" pitchFamily="18" charset="0"/>
                        </a:rPr>
                        <a:t>3:15 pm – 3:30 pm</a:t>
                      </a:r>
                      <a:endParaRPr lang="en-SG" sz="200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latin typeface="Amasis MT Pro" panose="02040504050005020304" pitchFamily="18" charset="0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986491"/>
                  </a:ext>
                </a:extLst>
              </a:tr>
              <a:tr h="49583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masis MT Pro" panose="02040504050005020304" pitchFamily="18" charset="0"/>
                        </a:rPr>
                        <a:t>3:30 pm – 4:45 pm</a:t>
                      </a:r>
                      <a:endParaRPr lang="en-SG" sz="200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ighlight>
                            <a:srgbClr val="FFFF00"/>
                          </a:highlight>
                          <a:latin typeface="Amasis MT Pro" panose="02040504050005020304" pitchFamily="18" charset="0"/>
                        </a:rPr>
                        <a:t>Lab Session – help with errors or clarification about codes</a:t>
                      </a:r>
                      <a:endParaRPr lang="en-SG" sz="2000" dirty="0">
                        <a:highlight>
                          <a:srgbClr val="FFFF00"/>
                        </a:highlight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937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masis MT Pro" panose="02040504050005020304" pitchFamily="18" charset="0"/>
                        </a:rPr>
                        <a:t>4:45 pm – 5:00 pm</a:t>
                      </a:r>
                      <a:endParaRPr lang="en-SG" sz="200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masis MT Pro" panose="02040504050005020304" pitchFamily="18" charset="0"/>
                        </a:rPr>
                        <a:t>Wrap up, Q&amp;A</a:t>
                      </a:r>
                      <a:endParaRPr lang="en-SG" sz="2000" dirty="0">
                        <a:latin typeface="Amasis MT Pro" panose="020405040500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08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787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2ACAD0-7E29-4DB4-AD1B-981217EDE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DAE7B0-35A8-4F42-BE4A-BE0C4E8D4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09" y="260713"/>
            <a:ext cx="7223749" cy="10835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5 – Update a category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FD8285-A297-46AF-B5BE-62FA9404B4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609" y="1391448"/>
            <a:ext cx="7734558" cy="3759200"/>
          </a:xfrm>
        </p:spPr>
        <p:txBody>
          <a:bodyPr/>
          <a:lstStyle/>
          <a:p>
            <a:pPr marL="457200" indent="-457200">
              <a:buFont typeface="+mj-lt"/>
              <a:buAutoNum type="alphaLcParenR" startAt="9"/>
            </a:pPr>
            <a:r>
              <a:rPr lang="en-US" sz="2000" dirty="0">
                <a:latin typeface="Amasis MT Pro" panose="02040504050005020304" pitchFamily="18" charset="0"/>
              </a:rPr>
              <a:t>Modify one of the values and click </a:t>
            </a:r>
            <a:r>
              <a:rPr lang="en-US" sz="2000" b="1" dirty="0">
                <a:latin typeface="Amasis MT Pro" panose="02040504050005020304" pitchFamily="18" charset="0"/>
              </a:rPr>
              <a:t>Update Category.</a:t>
            </a:r>
          </a:p>
          <a:p>
            <a:pPr marL="457200" indent="-457200">
              <a:buFont typeface="+mj-lt"/>
              <a:buAutoNum type="alphaLcParenR" startAt="9"/>
            </a:pPr>
            <a:r>
              <a:rPr lang="en-US" sz="2000" dirty="0">
                <a:latin typeface="Amasis MT Pro" panose="02040504050005020304" pitchFamily="18" charset="0"/>
              </a:rPr>
              <a:t>Paste the code in your worksheet</a:t>
            </a:r>
            <a:endParaRPr lang="en-SG" sz="2000" dirty="0">
              <a:latin typeface="Amasis MT Pro" panose="020405040500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01163-FEE7-48ED-8DC8-C073B61D8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13" y="2431787"/>
            <a:ext cx="5115463" cy="2752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B2F9A5-0949-4D46-8F6D-994694B99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534" y="3507378"/>
            <a:ext cx="5115463" cy="275223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1E65D6-3ECF-4792-AEFD-BC96A64F0755}"/>
              </a:ext>
            </a:extLst>
          </p:cNvPr>
          <p:cNvCxnSpPr>
            <a:cxnSpLocks/>
          </p:cNvCxnSpPr>
          <p:nvPr/>
        </p:nvCxnSpPr>
        <p:spPr>
          <a:xfrm>
            <a:off x="1055511" y="4480257"/>
            <a:ext cx="3707875" cy="1033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830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79156-2721-43A9-A3C4-F227BCD5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91" y="1964310"/>
            <a:ext cx="6824010" cy="25465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CDB3B1-4DBB-40F9-9A60-CE149521A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77" b="5686"/>
          <a:stretch/>
        </p:blipFill>
        <p:spPr>
          <a:xfrm>
            <a:off x="2732882" y="5152998"/>
            <a:ext cx="6223001" cy="10647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5B68CF-D144-4990-A35E-B9571F860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2B4011-4E90-4EB3-979E-80479F4A6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How it works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E03103-9657-458C-9A4B-766FCD730057}"/>
              </a:ext>
            </a:extLst>
          </p:cNvPr>
          <p:cNvSpPr txBox="1"/>
          <p:nvPr/>
        </p:nvSpPr>
        <p:spPr>
          <a:xfrm>
            <a:off x="200615" y="1508128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CategoryController.java</a:t>
            </a:r>
            <a:endParaRPr lang="en-SG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0E17C-4C20-4B22-9CDE-C02459D69861}"/>
              </a:ext>
            </a:extLst>
          </p:cNvPr>
          <p:cNvSpPr txBox="1"/>
          <p:nvPr/>
        </p:nvSpPr>
        <p:spPr>
          <a:xfrm>
            <a:off x="6388243" y="4714916"/>
            <a:ext cx="252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view_categories.html</a:t>
            </a:r>
            <a:endParaRPr lang="en-SG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C57ED5-2105-4900-9DC1-EB9BCD93EDDA}"/>
              </a:ext>
            </a:extLst>
          </p:cNvPr>
          <p:cNvSpPr/>
          <p:nvPr/>
        </p:nvSpPr>
        <p:spPr>
          <a:xfrm>
            <a:off x="341313" y="1946210"/>
            <a:ext cx="2806148" cy="244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020280-0E0C-4BBF-9ACD-E0FD4B309EDB}"/>
              </a:ext>
            </a:extLst>
          </p:cNvPr>
          <p:cNvSpPr/>
          <p:nvPr/>
        </p:nvSpPr>
        <p:spPr>
          <a:xfrm>
            <a:off x="3862978" y="5685375"/>
            <a:ext cx="4738762" cy="296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D0AB5E-E587-4926-ADF0-1786CE8A19D9}"/>
              </a:ext>
            </a:extLst>
          </p:cNvPr>
          <p:cNvSpPr txBox="1"/>
          <p:nvPr/>
        </p:nvSpPr>
        <p:spPr>
          <a:xfrm>
            <a:off x="188117" y="5408375"/>
            <a:ext cx="2403273" cy="553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When the link is clicked, this will be mapped against the @</a:t>
            </a:r>
            <a:r>
              <a:rPr lang="en-US" sz="1000" dirty="0" err="1"/>
              <a:t>GetMapping</a:t>
            </a:r>
            <a:r>
              <a:rPr lang="en-US" sz="1000" dirty="0"/>
              <a:t>(“/categories/edit/{id}”) </a:t>
            </a:r>
            <a:endParaRPr lang="en-SG" sz="1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B976F6-1C45-466E-ACE7-C2CEC2CA8B74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1389754" y="2191043"/>
            <a:ext cx="354633" cy="32173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88F3B2-0FD5-4D15-9258-74FFDA61CEFB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2591390" y="5685374"/>
            <a:ext cx="1271588" cy="1481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1C452F9-C659-463C-A325-B31BB82F3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296" y="771820"/>
            <a:ext cx="4878444" cy="2624714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CF479C-0D22-4BAF-BEC5-270E5CCB4FE9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1389754" y="1092040"/>
            <a:ext cx="2980115" cy="43163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1019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3E8B6A0-5E7F-4E78-83BD-B2C514C6E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33" y="1885985"/>
            <a:ext cx="6824010" cy="25465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CDB3B1-4DBB-40F9-9A60-CE149521A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77" b="5686"/>
          <a:stretch/>
        </p:blipFill>
        <p:spPr>
          <a:xfrm>
            <a:off x="2732882" y="5152998"/>
            <a:ext cx="6223001" cy="10647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5B68CF-D144-4990-A35E-B9571F860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2B4011-4E90-4EB3-979E-80479F4A6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10" y="260714"/>
            <a:ext cx="6211928" cy="6045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How it works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E03103-9657-458C-9A4B-766FCD730057}"/>
              </a:ext>
            </a:extLst>
          </p:cNvPr>
          <p:cNvSpPr txBox="1"/>
          <p:nvPr/>
        </p:nvSpPr>
        <p:spPr>
          <a:xfrm>
            <a:off x="200615" y="1508128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CategoryController.java</a:t>
            </a:r>
            <a:endParaRPr lang="en-SG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0E17C-4C20-4B22-9CDE-C02459D69861}"/>
              </a:ext>
            </a:extLst>
          </p:cNvPr>
          <p:cNvSpPr txBox="1"/>
          <p:nvPr/>
        </p:nvSpPr>
        <p:spPr>
          <a:xfrm>
            <a:off x="6388243" y="4714916"/>
            <a:ext cx="252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view_categories.html</a:t>
            </a:r>
            <a:endParaRPr lang="en-SG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C57ED5-2105-4900-9DC1-EB9BCD93EDDA}"/>
              </a:ext>
            </a:extLst>
          </p:cNvPr>
          <p:cNvSpPr/>
          <p:nvPr/>
        </p:nvSpPr>
        <p:spPr>
          <a:xfrm>
            <a:off x="2636207" y="1923385"/>
            <a:ext cx="436601" cy="159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17B9A3-9490-4A81-A206-0743C7EAC1CF}"/>
              </a:ext>
            </a:extLst>
          </p:cNvPr>
          <p:cNvSpPr/>
          <p:nvPr/>
        </p:nvSpPr>
        <p:spPr>
          <a:xfrm>
            <a:off x="2469726" y="2074458"/>
            <a:ext cx="2346823" cy="159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EC2914-1653-427B-8FC4-BE021F91C975}"/>
              </a:ext>
            </a:extLst>
          </p:cNvPr>
          <p:cNvSpPr txBox="1"/>
          <p:nvPr/>
        </p:nvSpPr>
        <p:spPr>
          <a:xfrm>
            <a:off x="318333" y="5209745"/>
            <a:ext cx="2151393" cy="861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As we use the </a:t>
            </a:r>
            <a:r>
              <a:rPr lang="en-US" sz="1000" dirty="0" err="1"/>
              <a:t>thymeleaf</a:t>
            </a:r>
            <a:r>
              <a:rPr lang="en-US" sz="1000" dirty="0"/>
              <a:t> link expression to help us include parameters, we pre-fix the </a:t>
            </a:r>
            <a:r>
              <a:rPr lang="en-US" sz="1000" b="1" dirty="0" err="1"/>
              <a:t>href</a:t>
            </a:r>
            <a:r>
              <a:rPr lang="en-US" sz="1000" dirty="0"/>
              <a:t> with </a:t>
            </a:r>
            <a:r>
              <a:rPr lang="en-US" sz="1000" b="1" dirty="0" err="1"/>
              <a:t>th</a:t>
            </a:r>
            <a:r>
              <a:rPr lang="en-US" sz="1000" b="1" dirty="0"/>
              <a:t>: </a:t>
            </a:r>
            <a:r>
              <a:rPr lang="en-US" sz="1000" dirty="0"/>
              <a:t>to indicate this to be processed by </a:t>
            </a:r>
            <a:r>
              <a:rPr lang="en-US" sz="1000" dirty="0" err="1"/>
              <a:t>thymeleaf</a:t>
            </a:r>
            <a:r>
              <a:rPr lang="en-US" sz="1000" dirty="0"/>
              <a:t>.</a:t>
            </a:r>
            <a:endParaRPr lang="en-SG" sz="10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FF60FA-FF04-4732-ABAC-21FFDAC1BE52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2469726" y="5640632"/>
            <a:ext cx="1630637" cy="197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095262-B770-4953-8039-1700888D0369}"/>
              </a:ext>
            </a:extLst>
          </p:cNvPr>
          <p:cNvSpPr txBox="1"/>
          <p:nvPr/>
        </p:nvSpPr>
        <p:spPr>
          <a:xfrm>
            <a:off x="3453607" y="519870"/>
            <a:ext cx="2390775" cy="861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The </a:t>
            </a:r>
            <a:r>
              <a:rPr lang="en-US" sz="1000" b="1" dirty="0"/>
              <a:t>@</a:t>
            </a:r>
            <a:r>
              <a:rPr lang="en-US" sz="1000" b="1" dirty="0" err="1"/>
              <a:t>PathVariable</a:t>
            </a:r>
            <a:r>
              <a:rPr lang="en-US" sz="1000" b="1" dirty="0"/>
              <a:t> </a:t>
            </a:r>
            <a:r>
              <a:rPr lang="en-US" sz="1000" dirty="0"/>
              <a:t>is used to handle template variables in the request URI mapping, in this case, the item </a:t>
            </a:r>
            <a:r>
              <a:rPr lang="en-US" sz="1000" b="1" dirty="0"/>
              <a:t>id</a:t>
            </a:r>
            <a:r>
              <a:rPr lang="en-US" sz="1000" dirty="0"/>
              <a:t>. This will then be set as a method parameter, in this case also named id.</a:t>
            </a:r>
            <a:endParaRPr lang="en-SG" sz="1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15E511-D3A6-458B-A03F-B6D7BAA68CFD}"/>
              </a:ext>
            </a:extLst>
          </p:cNvPr>
          <p:cNvSpPr/>
          <p:nvPr/>
        </p:nvSpPr>
        <p:spPr>
          <a:xfrm>
            <a:off x="4100363" y="5742815"/>
            <a:ext cx="3661404" cy="191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0EDF402-CEFF-447F-9243-D742025F8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221" y="1631506"/>
            <a:ext cx="3526448" cy="254426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0434740-149A-44A8-8E1F-9CC53157FD0D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7265917" y="2208462"/>
            <a:ext cx="580581" cy="35343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BC42FA1-EC16-407D-AE94-9AAF2270148F}"/>
              </a:ext>
            </a:extLst>
          </p:cNvPr>
          <p:cNvSpPr/>
          <p:nvPr/>
        </p:nvSpPr>
        <p:spPr>
          <a:xfrm>
            <a:off x="7761766" y="1936085"/>
            <a:ext cx="169463" cy="272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75C673-D13C-46E8-9577-826EFF29A07F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5844382" y="950757"/>
            <a:ext cx="1917384" cy="11215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6158655-0C9A-48C7-A590-3741546AA0C7}"/>
              </a:ext>
            </a:extLst>
          </p:cNvPr>
          <p:cNvSpPr/>
          <p:nvPr/>
        </p:nvSpPr>
        <p:spPr>
          <a:xfrm>
            <a:off x="6134986" y="5742815"/>
            <a:ext cx="1626780" cy="191309"/>
          </a:xfrm>
          <a:prstGeom prst="rect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1DBBC8F-D068-4560-A0AE-768BD56CC30C}"/>
              </a:ext>
            </a:extLst>
          </p:cNvPr>
          <p:cNvCxnSpPr>
            <a:cxnSpLocks/>
            <a:stCxn id="26" idx="2"/>
            <a:endCxn id="10" idx="3"/>
          </p:cNvCxnSpPr>
          <p:nvPr/>
        </p:nvCxnSpPr>
        <p:spPr>
          <a:xfrm flipH="1">
            <a:off x="3072808" y="1381644"/>
            <a:ext cx="1576187" cy="6214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7C6598B-65A8-44B9-8359-1E0DBE3E6416}"/>
              </a:ext>
            </a:extLst>
          </p:cNvPr>
          <p:cNvCxnSpPr>
            <a:cxnSpLocks/>
            <a:stCxn id="26" idx="2"/>
            <a:endCxn id="18" idx="0"/>
          </p:cNvCxnSpPr>
          <p:nvPr/>
        </p:nvCxnSpPr>
        <p:spPr>
          <a:xfrm flipH="1">
            <a:off x="3643138" y="1381644"/>
            <a:ext cx="1005857" cy="692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240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79156-2721-43A9-A3C4-F227BCD5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91" y="1964310"/>
            <a:ext cx="6824010" cy="25465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5B68CF-D144-4990-A35E-B9571F860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2B4011-4E90-4EB3-979E-80479F4A6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10" y="207551"/>
            <a:ext cx="6211928" cy="6045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How it works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E03103-9657-458C-9A4B-766FCD730057}"/>
              </a:ext>
            </a:extLst>
          </p:cNvPr>
          <p:cNvSpPr txBox="1"/>
          <p:nvPr/>
        </p:nvSpPr>
        <p:spPr>
          <a:xfrm>
            <a:off x="200615" y="1508128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CategoryController.java</a:t>
            </a:r>
            <a:endParaRPr lang="en-SG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D0AB5E-E587-4926-ADF0-1786CE8A19D9}"/>
              </a:ext>
            </a:extLst>
          </p:cNvPr>
          <p:cNvSpPr txBox="1"/>
          <p:nvPr/>
        </p:nvSpPr>
        <p:spPr>
          <a:xfrm>
            <a:off x="519764" y="5077257"/>
            <a:ext cx="2812771" cy="861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When the </a:t>
            </a:r>
            <a:r>
              <a:rPr lang="en-US" sz="1000" b="1" dirty="0"/>
              <a:t>Update Category </a:t>
            </a:r>
            <a:r>
              <a:rPr lang="en-US" sz="1000" dirty="0"/>
              <a:t>button is clicked, the updated category will be sent to the path in the action attribute of the form, which will map to @</a:t>
            </a:r>
            <a:r>
              <a:rPr lang="en-US" sz="1000" dirty="0" err="1"/>
              <a:t>PostMapping</a:t>
            </a:r>
            <a:r>
              <a:rPr lang="en-US" sz="1000" dirty="0"/>
              <a:t>(“/categories/edit/{id}”) </a:t>
            </a:r>
            <a:endParaRPr lang="en-SG" sz="1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C452F9-C659-463C-A325-B31BB82F3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296" y="771820"/>
            <a:ext cx="4878444" cy="262471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52659C-1443-408F-B9C0-48A3E0EC41A4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1926150" y="2695074"/>
            <a:ext cx="2385968" cy="2382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5661314-1583-4930-A1E4-6336DF3B7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547" y="4371834"/>
            <a:ext cx="5190286" cy="15671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88F3B2-0FD5-4D15-9258-74FFDA61CEFB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1926150" y="4589025"/>
            <a:ext cx="2385968" cy="4882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2FD1F89-87D6-4B6B-A2CB-2A6A277BE844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1645920" y="3570973"/>
            <a:ext cx="280230" cy="1506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882B73C-D407-413E-8FE3-8D2D00E049E0}"/>
              </a:ext>
            </a:extLst>
          </p:cNvPr>
          <p:cNvSpPr txBox="1"/>
          <p:nvPr/>
        </p:nvSpPr>
        <p:spPr>
          <a:xfrm>
            <a:off x="7243666" y="4064057"/>
            <a:ext cx="1774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edit_category.html</a:t>
            </a:r>
            <a:endParaRPr lang="en-SG" sz="1400" b="1" dirty="0"/>
          </a:p>
        </p:txBody>
      </p:sp>
    </p:spTree>
    <p:extLst>
      <p:ext uri="{BB962C8B-B14F-4D97-AF65-F5344CB8AC3E}">
        <p14:creationId xmlns:p14="http://schemas.microsoft.com/office/powerpoint/2010/main" val="3761297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79156-2721-43A9-A3C4-F227BCD5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91" y="1964310"/>
            <a:ext cx="6824010" cy="25465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5B68CF-D144-4990-A35E-B9571F860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2B4011-4E90-4EB3-979E-80479F4A6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10" y="207551"/>
            <a:ext cx="6211928" cy="6045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How it works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E03103-9657-458C-9A4B-766FCD730057}"/>
              </a:ext>
            </a:extLst>
          </p:cNvPr>
          <p:cNvSpPr txBox="1"/>
          <p:nvPr/>
        </p:nvSpPr>
        <p:spPr>
          <a:xfrm>
            <a:off x="200615" y="1508128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CategoryController.java</a:t>
            </a:r>
            <a:endParaRPr lang="en-SG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D0AB5E-E587-4926-ADF0-1786CE8A19D9}"/>
              </a:ext>
            </a:extLst>
          </p:cNvPr>
          <p:cNvSpPr txBox="1"/>
          <p:nvPr/>
        </p:nvSpPr>
        <p:spPr>
          <a:xfrm>
            <a:off x="519764" y="5077257"/>
            <a:ext cx="2812771" cy="861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When the </a:t>
            </a:r>
            <a:r>
              <a:rPr lang="en-US" sz="1000" b="1" dirty="0"/>
              <a:t>Update Category </a:t>
            </a:r>
            <a:r>
              <a:rPr lang="en-US" sz="1000" dirty="0"/>
              <a:t>button is clicked, the updated category will be sent to the path in the action attribute of the form, which will map to @</a:t>
            </a:r>
            <a:r>
              <a:rPr lang="en-US" sz="1000" dirty="0" err="1"/>
              <a:t>PostMapping</a:t>
            </a:r>
            <a:r>
              <a:rPr lang="en-US" sz="1000" dirty="0"/>
              <a:t>(“/categories/edit/{id}”) </a:t>
            </a:r>
            <a:endParaRPr lang="en-SG" sz="1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C452F9-C659-463C-A325-B31BB82F3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296" y="771820"/>
            <a:ext cx="4878444" cy="262471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52659C-1443-408F-B9C0-48A3E0EC41A4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1926150" y="2695074"/>
            <a:ext cx="2385968" cy="2382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5661314-1583-4930-A1E4-6336DF3B7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547" y="4371834"/>
            <a:ext cx="5190286" cy="15671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88F3B2-0FD5-4D15-9258-74FFDA61CEFB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1926150" y="4589025"/>
            <a:ext cx="2385968" cy="4882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2FD1F89-87D6-4B6B-A2CB-2A6A277BE844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1645920" y="3570973"/>
            <a:ext cx="280230" cy="1506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882B73C-D407-413E-8FE3-8D2D00E049E0}"/>
              </a:ext>
            </a:extLst>
          </p:cNvPr>
          <p:cNvSpPr txBox="1"/>
          <p:nvPr/>
        </p:nvSpPr>
        <p:spPr>
          <a:xfrm>
            <a:off x="7243666" y="4064057"/>
            <a:ext cx="1774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edit_category.html</a:t>
            </a:r>
            <a:endParaRPr lang="en-SG" sz="1400" b="1" dirty="0"/>
          </a:p>
        </p:txBody>
      </p:sp>
    </p:spTree>
    <p:extLst>
      <p:ext uri="{BB962C8B-B14F-4D97-AF65-F5344CB8AC3E}">
        <p14:creationId xmlns:p14="http://schemas.microsoft.com/office/powerpoint/2010/main" val="5242912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610" y="260714"/>
            <a:ext cx="6211928" cy="60459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LUNCH</a:t>
            </a:r>
            <a:endParaRPr lang="en-SG" b="1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079" name="Slide Number Placeholder 3">
            <a:extLst>
              <a:ext uri="{FF2B5EF4-FFF2-40B4-BE49-F238E27FC236}">
                <a16:creationId xmlns:a16="http://schemas.microsoft.com/office/drawing/2014/main" id="{196CDBD9-AD88-F26B-7A7B-DB0B90192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0328" y="6440969"/>
            <a:ext cx="21336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767FADE-2612-3649-B495-F644A23F288B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  <p:pic>
        <p:nvPicPr>
          <p:cNvPr id="4098" name="Picture 2" descr="Lunch time Vectors &amp; Illustrations for Free Download | Freepik">
            <a:extLst>
              <a:ext uri="{FF2B5EF4-FFF2-40B4-BE49-F238E27FC236}">
                <a16:creationId xmlns:a16="http://schemas.microsoft.com/office/drawing/2014/main" id="{78527C59-0D9B-8133-15D7-ADDA554A2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323" y="1146520"/>
            <a:ext cx="4564959" cy="456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2511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0415" y="2540256"/>
            <a:ext cx="7627426" cy="20187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Manipulating data - Delete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607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77B26C-5F37-4883-903A-D69A4FED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004C86-BBEE-433A-B457-7A2BD7AB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Manipulating Data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CE6C6C-83BB-4F41-9554-C567A48CB1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5610" y="1459614"/>
            <a:ext cx="7477125" cy="3759200"/>
          </a:xfrm>
        </p:spPr>
        <p:txBody>
          <a:bodyPr/>
          <a:lstStyle/>
          <a:p>
            <a:r>
              <a:rPr lang="en-US" sz="2000" dirty="0">
                <a:latin typeface="Amasis MT Pro" panose="02040504050005020304" pitchFamily="18" charset="0"/>
              </a:rPr>
              <a:t>Besides updating data, we may sometimes need to completely remove some information stored in the database.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Let’s add a delete function to our web page.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838F86-87C4-4502-BBC7-AFAE2D850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122" y="3089709"/>
            <a:ext cx="5089756" cy="32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646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42472C-F7CC-49F4-BA7B-4D7C4D2BF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3235A5-0AE2-4391-914A-13BC9EBB3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Manipulating Data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289CD-BF78-418F-ABE1-5DC588F8923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latin typeface="Amasis MT Pro" panose="02040504050005020304" pitchFamily="18" charset="0"/>
              </a:rPr>
              <a:t>To delete category data, we will need to 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Modify </a:t>
            </a:r>
            <a:r>
              <a:rPr lang="en-US" b="1" dirty="0">
                <a:latin typeface="Amasis MT Pro" panose="02040504050005020304" pitchFamily="18" charset="0"/>
              </a:rPr>
              <a:t>CategoryController.java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Modify </a:t>
            </a:r>
            <a:r>
              <a:rPr lang="en-US" b="1" dirty="0">
                <a:latin typeface="Amasis MT Pro" panose="02040504050005020304" pitchFamily="18" charset="0"/>
              </a:rPr>
              <a:t>view_categories.html</a:t>
            </a:r>
          </a:p>
        </p:txBody>
      </p:sp>
    </p:spTree>
    <p:extLst>
      <p:ext uri="{BB962C8B-B14F-4D97-AF65-F5344CB8AC3E}">
        <p14:creationId xmlns:p14="http://schemas.microsoft.com/office/powerpoint/2010/main" val="39161603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42472C-F7CC-49F4-BA7B-4D7C4D2BF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3235A5-0AE2-4391-914A-13BC9EBB3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10" y="260714"/>
            <a:ext cx="6575162" cy="10683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6 – Delete a category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289CD-BF78-418F-ABE1-5DC588F8923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US" dirty="0"/>
              <a:t>To delete a category, which </a:t>
            </a:r>
            <a:r>
              <a:rPr lang="en-US" dirty="0">
                <a:latin typeface="Amasis MT Pro" panose="02040504050005020304" pitchFamily="18" charset="0"/>
              </a:rPr>
              <a:t>mapping</a:t>
            </a:r>
            <a:r>
              <a:rPr lang="en-US" dirty="0"/>
              <a:t> should we use? Why?</a:t>
            </a:r>
          </a:p>
        </p:txBody>
      </p:sp>
    </p:spTree>
    <p:extLst>
      <p:ext uri="{BB962C8B-B14F-4D97-AF65-F5344CB8AC3E}">
        <p14:creationId xmlns:p14="http://schemas.microsoft.com/office/powerpoint/2010/main" val="1909966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1F4E8F-6751-44E6-9E10-339139D5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F51A24-73EF-48D4-86F9-6A566106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Topics Covered in this course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37D78-188C-4244-BB76-6E2B677BA6E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3120" y="1109462"/>
            <a:ext cx="7477125" cy="3759200"/>
          </a:xfrm>
        </p:spPr>
        <p:txBody>
          <a:bodyPr/>
          <a:lstStyle/>
          <a:p>
            <a:r>
              <a:rPr lang="en-SG" sz="3200" dirty="0">
                <a:latin typeface="Amasis MT Pro" panose="02040504050005020304" pitchFamily="18" charset="0"/>
              </a:rPr>
              <a:t>Uploading Image using Forms</a:t>
            </a:r>
          </a:p>
          <a:p>
            <a:endParaRPr lang="en-SG" sz="3200" dirty="0">
              <a:latin typeface="Amasis MT Pro" panose="02040504050005020304" pitchFamily="18" charset="0"/>
            </a:endParaRPr>
          </a:p>
          <a:p>
            <a:r>
              <a:rPr lang="en-SG" sz="3200" dirty="0">
                <a:latin typeface="Amasis MT Pro" panose="02040504050005020304" pitchFamily="18" charset="0"/>
              </a:rPr>
              <a:t>Updata and Delete data from Database</a:t>
            </a:r>
          </a:p>
          <a:p>
            <a:endParaRPr lang="en-SG" sz="32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en-SG" sz="3200" dirty="0">
              <a:latin typeface="Amasis MT Pro" panose="02040504050005020304" pitchFamily="18" charset="0"/>
            </a:endParaRPr>
          </a:p>
          <a:p>
            <a:endParaRPr lang="en-SG" sz="3200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3727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42472C-F7CC-49F4-BA7B-4D7C4D2BF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3235A5-0AE2-4391-914A-13BC9EBB3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6 – Delete a category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289CD-BF78-418F-ABE1-5DC588F8923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US" dirty="0">
                <a:latin typeface="Amasis MT Pro" panose="02040504050005020304" pitchFamily="18" charset="0"/>
              </a:rPr>
              <a:t>To delete a category, which mapping should we use? Why?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Amasis MT Pro" panose="02040504050005020304" pitchFamily="18" charset="0"/>
              </a:rPr>
              <a:t>We should use the </a:t>
            </a:r>
            <a:r>
              <a:rPr lang="en-US" b="1" dirty="0">
                <a:solidFill>
                  <a:srgbClr val="0070C0"/>
                </a:solidFill>
                <a:latin typeface="Amasis MT Pro" panose="02040504050005020304" pitchFamily="18" charset="0"/>
              </a:rPr>
              <a:t>@</a:t>
            </a:r>
            <a:r>
              <a:rPr lang="en-US" b="1" dirty="0" err="1">
                <a:solidFill>
                  <a:srgbClr val="0070C0"/>
                </a:solidFill>
                <a:latin typeface="Amasis MT Pro" panose="02040504050005020304" pitchFamily="18" charset="0"/>
              </a:rPr>
              <a:t>GetMapping</a:t>
            </a:r>
            <a:r>
              <a:rPr lang="en-US" b="1" dirty="0">
                <a:solidFill>
                  <a:srgbClr val="0070C0"/>
                </a:solidFill>
                <a:latin typeface="Amasis MT Pro" panose="02040504050005020304" pitchFamily="18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Amasis MT Pro" panose="02040504050005020304" pitchFamily="18" charset="0"/>
              </a:rPr>
              <a:t>as we are not submitting any information to be saved. In the case of deleting a category, we are using the id to first retrieve the category object, then remove it.</a:t>
            </a:r>
            <a:endParaRPr lang="en-SG" dirty="0">
              <a:solidFill>
                <a:srgbClr val="0070C0"/>
              </a:solidFill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1245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D901E2-1048-4562-9B80-ECD0D4D12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6DD17B-40F2-430B-92CA-16D991B4E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6 – Delete a category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0BD97E-9069-4BBD-9A28-F9E13E53A0C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lphaLcParenR" startAt="2"/>
            </a:pPr>
            <a:r>
              <a:rPr lang="en-US" dirty="0">
                <a:latin typeface="Amasis MT Pro" panose="02040504050005020304" pitchFamily="18" charset="0"/>
              </a:rPr>
              <a:t>Modify </a:t>
            </a:r>
            <a:r>
              <a:rPr lang="en-US" b="1" dirty="0">
                <a:latin typeface="Amasis MT Pro" panose="02040504050005020304" pitchFamily="18" charset="0"/>
              </a:rPr>
              <a:t>CategoryController.java </a:t>
            </a:r>
            <a:r>
              <a:rPr lang="en-US" dirty="0">
                <a:latin typeface="Amasis MT Pro" panose="02040504050005020304" pitchFamily="18" charset="0"/>
              </a:rPr>
              <a:t>to include the code as shown:</a:t>
            </a:r>
            <a:endParaRPr lang="en-SG" dirty="0">
              <a:latin typeface="Amasis MT Pro" panose="02040504050005020304" pitchFamily="18" charset="0"/>
            </a:endParaRPr>
          </a:p>
          <a:p>
            <a:endParaRPr lang="en-SG" dirty="0">
              <a:latin typeface="Amasis MT Pro" panose="020405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B8EAC-D0FF-4EF5-922B-77227C99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14" y="2932051"/>
            <a:ext cx="8028372" cy="19956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6509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0C9C92-3F59-4638-A1AF-2818D7A6B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651077-D008-4C1D-B398-06E2490A9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10" y="260714"/>
            <a:ext cx="6714718" cy="7866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6 – Delete a category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B374F-D50D-4F5F-9A05-0B5648E17F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lphaLcParenR" startAt="3"/>
            </a:pPr>
            <a:r>
              <a:rPr lang="en-US" dirty="0">
                <a:latin typeface="Amasis MT Pro" panose="02040504050005020304" pitchFamily="18" charset="0"/>
              </a:rPr>
              <a:t>Before you test that the delete works, add a new category, and delete that new category.  </a:t>
            </a:r>
            <a:endParaRPr lang="en-SG" dirty="0">
              <a:latin typeface="Amasis MT Pro" panose="020405040500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24A77-7A5A-4369-9BA1-9D25AFCFD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8" y="2695074"/>
            <a:ext cx="4999055" cy="3182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3B03EA-4FB1-4AAB-B727-4F5325B36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698" y="3417164"/>
            <a:ext cx="4364139" cy="27787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13FF23-9A88-47F6-9575-4F47C7C78B5D}"/>
              </a:ext>
            </a:extLst>
          </p:cNvPr>
          <p:cNvSpPr/>
          <p:nvPr/>
        </p:nvSpPr>
        <p:spPr>
          <a:xfrm>
            <a:off x="6887163" y="5439076"/>
            <a:ext cx="274033" cy="153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44587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0C9C92-3F59-4638-A1AF-2818D7A6B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651077-D008-4C1D-B398-06E2490A9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6 – Delete a category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B374F-D50D-4F5F-9A05-0B5648E17F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lphaLcParenR" startAt="4"/>
            </a:pPr>
            <a:r>
              <a:rPr lang="en-US" dirty="0">
                <a:latin typeface="Amasis MT Pro" panose="02040504050005020304" pitchFamily="18" charset="0"/>
              </a:rPr>
              <a:t>Describe the process of what happened from the point you clicked on the </a:t>
            </a:r>
            <a:r>
              <a:rPr lang="en-US" b="1" dirty="0">
                <a:latin typeface="Amasis MT Pro" panose="02040504050005020304" pitchFamily="18" charset="0"/>
              </a:rPr>
              <a:t>Delete</a:t>
            </a:r>
            <a:r>
              <a:rPr lang="en-US" dirty="0">
                <a:latin typeface="Amasis MT Pro" panose="02040504050005020304" pitchFamily="18" charset="0"/>
              </a:rPr>
              <a:t> link in the </a:t>
            </a:r>
            <a:r>
              <a:rPr lang="en-US" b="1" dirty="0">
                <a:latin typeface="Amasis MT Pro" panose="02040504050005020304" pitchFamily="18" charset="0"/>
              </a:rPr>
              <a:t>View Categories</a:t>
            </a:r>
            <a:r>
              <a:rPr lang="en-US" dirty="0">
                <a:latin typeface="Amasis MT Pro" panose="02040504050005020304" pitchFamily="18" charset="0"/>
              </a:rPr>
              <a:t> page. </a:t>
            </a:r>
            <a:endParaRPr lang="en-SG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0620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0C9C92-3F59-4638-A1AF-2818D7A6B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651077-D008-4C1D-B398-06E2490A9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09" y="260714"/>
            <a:ext cx="6479469" cy="7387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6 – Delete a category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B374F-D50D-4F5F-9A05-0B5648E17F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lphaLcParenR" startAt="4"/>
            </a:pPr>
            <a:r>
              <a:rPr lang="en-US" dirty="0">
                <a:latin typeface="Amasis MT Pro" panose="02040504050005020304" pitchFamily="18" charset="0"/>
              </a:rPr>
              <a:t>Describe the process of what happened from the point you clicked on the </a:t>
            </a:r>
            <a:r>
              <a:rPr lang="en-US" b="1" dirty="0">
                <a:latin typeface="Amasis MT Pro" panose="02040504050005020304" pitchFamily="18" charset="0"/>
              </a:rPr>
              <a:t>Delete</a:t>
            </a:r>
            <a:r>
              <a:rPr lang="en-US" dirty="0">
                <a:latin typeface="Amasis MT Pro" panose="02040504050005020304" pitchFamily="18" charset="0"/>
              </a:rPr>
              <a:t> link in the </a:t>
            </a:r>
            <a:r>
              <a:rPr lang="en-US" b="1" dirty="0">
                <a:latin typeface="Amasis MT Pro" panose="02040504050005020304" pitchFamily="18" charset="0"/>
              </a:rPr>
              <a:t>View Categories</a:t>
            </a:r>
            <a:r>
              <a:rPr lang="en-US" dirty="0">
                <a:latin typeface="Amasis MT Pro" panose="02040504050005020304" pitchFamily="18" charset="0"/>
              </a:rPr>
              <a:t> page.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Amasis MT Pro" panose="02040504050005020304" pitchFamily="18" charset="0"/>
              </a:rPr>
              <a:t>From the delete link, the category id is passed to the </a:t>
            </a:r>
            <a:r>
              <a:rPr lang="en-US" b="1" dirty="0" err="1">
                <a:solidFill>
                  <a:srgbClr val="0070C0"/>
                </a:solidFill>
                <a:latin typeface="Amasis MT Pro" panose="02040504050005020304" pitchFamily="18" charset="0"/>
              </a:rPr>
              <a:t>deleteCategory</a:t>
            </a:r>
            <a:r>
              <a:rPr lang="en-US" dirty="0">
                <a:solidFill>
                  <a:srgbClr val="0070C0"/>
                </a:solidFill>
                <a:latin typeface="Amasis MT Pro" panose="02040504050005020304" pitchFamily="18" charset="0"/>
              </a:rPr>
              <a:t> method in </a:t>
            </a:r>
            <a:r>
              <a:rPr lang="en-US" b="1" dirty="0" err="1">
                <a:solidFill>
                  <a:srgbClr val="0070C0"/>
                </a:solidFill>
                <a:latin typeface="Amasis MT Pro" panose="02040504050005020304" pitchFamily="18" charset="0"/>
              </a:rPr>
              <a:t>CategoryController</a:t>
            </a:r>
            <a:r>
              <a:rPr lang="en-US" dirty="0">
                <a:solidFill>
                  <a:srgbClr val="0070C0"/>
                </a:solidFill>
                <a:latin typeface="Amasis MT Pro" panose="02040504050005020304" pitchFamily="18" charset="0"/>
              </a:rPr>
              <a:t>. The category is then deleted using the </a:t>
            </a:r>
            <a:r>
              <a:rPr lang="en-US" b="1" dirty="0" err="1">
                <a:solidFill>
                  <a:srgbClr val="0070C0"/>
                </a:solidFill>
                <a:latin typeface="Amasis MT Pro" panose="02040504050005020304" pitchFamily="18" charset="0"/>
              </a:rPr>
              <a:t>deleteById</a:t>
            </a:r>
            <a:r>
              <a:rPr lang="en-US" dirty="0">
                <a:solidFill>
                  <a:srgbClr val="0070C0"/>
                </a:solidFill>
                <a:latin typeface="Amasis MT Pro" panose="02040504050005020304" pitchFamily="18" charset="0"/>
              </a:rPr>
              <a:t> method.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Amasis MT Pro" panose="02040504050005020304" pitchFamily="18" charset="0"/>
              </a:rPr>
              <a:t>Once deleted, we are redirected to the view categories page. </a:t>
            </a:r>
            <a:endParaRPr lang="en-SG" dirty="0">
              <a:solidFill>
                <a:srgbClr val="0070C0"/>
              </a:solidFill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992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16FB96-245C-4437-B25A-CFFAE8B3C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3538C2-3743-4A08-ADE8-A63A15D94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7 – Update an item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96EC7-D43D-4990-8313-5288932851F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US" dirty="0">
                <a:latin typeface="Amasis MT Pro" panose="02040504050005020304" pitchFamily="18" charset="0"/>
              </a:rPr>
              <a:t>Modify and create the necessary files to update items.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Modify </a:t>
            </a:r>
            <a:r>
              <a:rPr lang="en-US" b="1" dirty="0">
                <a:latin typeface="Amasis MT Pro" panose="02040504050005020304" pitchFamily="18" charset="0"/>
              </a:rPr>
              <a:t>ItemController.java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Modify </a:t>
            </a:r>
            <a:r>
              <a:rPr lang="en-US" b="1" dirty="0">
                <a:latin typeface="Amasis MT Pro" panose="02040504050005020304" pitchFamily="18" charset="0"/>
              </a:rPr>
              <a:t>view_items.html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Create a view named </a:t>
            </a:r>
            <a:r>
              <a:rPr lang="en-US" b="1" dirty="0">
                <a:latin typeface="Amasis MT Pro" panose="02040504050005020304" pitchFamily="18" charset="0"/>
              </a:rPr>
              <a:t>edit_item.html</a:t>
            </a:r>
          </a:p>
          <a:p>
            <a:pPr lvl="1"/>
            <a:endParaRPr lang="en-US" b="1" dirty="0">
              <a:latin typeface="Amasis MT Pro" panose="02040504050005020304" pitchFamily="18" charset="0"/>
            </a:endParaRPr>
          </a:p>
          <a:p>
            <a:pPr lvl="1"/>
            <a:endParaRPr lang="en-US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310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42472C-F7CC-49F4-BA7B-4D7C4D2BF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3235A5-0AE2-4391-914A-13BC9EBB3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Exercise 8 – Delete an item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289CD-BF78-418F-ABE1-5DC588F8923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US" dirty="0">
                <a:latin typeface="Amasis MT Pro" panose="02040504050005020304" pitchFamily="18" charset="0"/>
              </a:rPr>
              <a:t>Modify the necessary files to delete items.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Modify </a:t>
            </a:r>
            <a:r>
              <a:rPr lang="en-US" b="1" dirty="0">
                <a:latin typeface="Amasis MT Pro" panose="02040504050005020304" pitchFamily="18" charset="0"/>
              </a:rPr>
              <a:t>ItemController.java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Modify </a:t>
            </a:r>
            <a:r>
              <a:rPr lang="en-US" b="1" dirty="0">
                <a:latin typeface="Amasis MT Pro" panose="02040504050005020304" pitchFamily="18" charset="0"/>
              </a:rPr>
              <a:t>view_items.html</a:t>
            </a:r>
          </a:p>
          <a:p>
            <a:pPr marL="914400" lvl="1" indent="-457200">
              <a:buFont typeface="+mj-lt"/>
              <a:buAutoNum type="alphaLcParenR"/>
            </a:pPr>
            <a:endParaRPr lang="en-US" b="1" dirty="0">
              <a:latin typeface="Amasis MT Pro" panose="02040504050005020304" pitchFamily="18" charset="0"/>
            </a:endParaRPr>
          </a:p>
          <a:p>
            <a:pPr marL="914400" lvl="1" indent="-457200">
              <a:buFont typeface="+mj-lt"/>
              <a:buAutoNum type="alphaLcParenR"/>
            </a:pPr>
            <a:endParaRPr lang="en-US" b="1" dirty="0">
              <a:latin typeface="Amasis MT Pro" panose="02040504050005020304" pitchFamily="18" charset="0"/>
            </a:endParaRPr>
          </a:p>
          <a:p>
            <a:pPr marL="914400" lvl="1" indent="-457200">
              <a:buFont typeface="+mj-lt"/>
              <a:buAutoNum type="alphaLcParenR"/>
            </a:pPr>
            <a:endParaRPr lang="en-US" b="1" dirty="0">
              <a:latin typeface="Amasis MT Pro" panose="02040504050005020304" pitchFamily="18" charset="0"/>
            </a:endParaRPr>
          </a:p>
          <a:p>
            <a:pPr marL="457200" lvl="1" indent="0">
              <a:buNone/>
            </a:pPr>
            <a:endParaRPr lang="en-US" b="1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9238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610" y="260714"/>
            <a:ext cx="6211928" cy="60459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BREAK</a:t>
            </a:r>
            <a:endParaRPr lang="en-SG" b="1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3074" name="Picture 2" descr="258,290 Break time Images, Stock Photos &amp; Vectors | Shutterstock">
            <a:extLst>
              <a:ext uri="{FF2B5EF4-FFF2-40B4-BE49-F238E27FC236}">
                <a16:creationId xmlns:a16="http://schemas.microsoft.com/office/drawing/2014/main" id="{A0053B7F-D12B-B38A-64E4-82A30BC73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2178" y="1651000"/>
            <a:ext cx="5243094" cy="37592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079" name="Slide Number Placeholder 3">
            <a:extLst>
              <a:ext uri="{FF2B5EF4-FFF2-40B4-BE49-F238E27FC236}">
                <a16:creationId xmlns:a16="http://schemas.microsoft.com/office/drawing/2014/main" id="{196CDBD9-AD88-F26B-7A7B-DB0B90192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0328" y="6440969"/>
            <a:ext cx="21336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767FADE-2612-3649-B495-F644A23F288B}" type="slidenum">
              <a:rPr lang="en-US" smtClean="0"/>
              <a:pPr>
                <a:spcAft>
                  <a:spcPts val="600"/>
                </a:spcAft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414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660" y="1741265"/>
            <a:ext cx="7694580" cy="279002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SG" dirty="0">
                <a:solidFill>
                  <a:schemeClr val="tx1"/>
                </a:solidFill>
                <a:latin typeface="Amasis MT Pro Black" panose="02040A04050005020304" pitchFamily="18" charset="0"/>
              </a:rPr>
              <a:t>Spring Boot Application </a:t>
            </a:r>
            <a:br>
              <a:rPr lang="en-SG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SG" dirty="0">
                <a:solidFill>
                  <a:schemeClr val="tx1"/>
                </a:solidFill>
                <a:latin typeface="Amasis MT Pro Black" panose="02040A04050005020304" pitchFamily="18" charset="0"/>
              </a:rPr>
              <a:t>LAB Session</a:t>
            </a:r>
            <a:br>
              <a:rPr lang="en-SG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3742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610" y="260714"/>
            <a:ext cx="6714718" cy="68558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Summary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8468" y="1576032"/>
            <a:ext cx="7978660" cy="4500527"/>
          </a:xfrm>
        </p:spPr>
        <p:txBody>
          <a:bodyPr/>
          <a:lstStyle/>
          <a:p>
            <a:r>
              <a:rPr lang="en-US" dirty="0">
                <a:latin typeface="Amasis MT Pro" panose="02040504050005020304" pitchFamily="18" charset="0"/>
              </a:rPr>
              <a:t>In this lesson, you learnt how to: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pPr lvl="1"/>
            <a:r>
              <a:rPr lang="en-US" sz="2400" dirty="0">
                <a:latin typeface="Amasis MT Pro" panose="02040504050005020304" pitchFamily="18" charset="0"/>
              </a:rPr>
              <a:t>Upload images Dynamically using Forms</a:t>
            </a:r>
          </a:p>
          <a:p>
            <a:pPr lvl="1"/>
            <a:endParaRPr lang="en-US" sz="2400" dirty="0">
              <a:latin typeface="Amasis MT Pro" panose="02040504050005020304" pitchFamily="18" charset="0"/>
            </a:endParaRPr>
          </a:p>
          <a:p>
            <a:pPr lvl="1"/>
            <a:r>
              <a:rPr lang="en-US" sz="2400" dirty="0">
                <a:latin typeface="Amasis MT Pro" panose="02040504050005020304" pitchFamily="18" charset="0"/>
              </a:rPr>
              <a:t>Manipulating Data in DB – Update</a:t>
            </a:r>
          </a:p>
          <a:p>
            <a:pPr lvl="1"/>
            <a:endParaRPr lang="en-US" sz="2400" dirty="0">
              <a:latin typeface="Amasis MT Pro" panose="02040504050005020304" pitchFamily="18" charset="0"/>
            </a:endParaRPr>
          </a:p>
          <a:p>
            <a:pPr lvl="1"/>
            <a:r>
              <a:rPr lang="en-US" sz="2400" dirty="0">
                <a:latin typeface="Amasis MT Pro" panose="02040504050005020304" pitchFamily="18" charset="0"/>
              </a:rPr>
              <a:t>Manipulating Data in DB – Delete</a:t>
            </a:r>
          </a:p>
          <a:p>
            <a:pPr lvl="1"/>
            <a:endParaRPr lang="en-US" sz="2400" dirty="0">
              <a:latin typeface="Amasis MT Pro" panose="02040504050005020304" pitchFamily="18" charset="0"/>
            </a:endParaRPr>
          </a:p>
          <a:p>
            <a:pPr lvl="1"/>
            <a:r>
              <a:rPr lang="en-US" sz="2400" dirty="0">
                <a:latin typeface="Amasis MT Pro" panose="02040504050005020304" pitchFamily="18" charset="0"/>
              </a:rPr>
              <a:t>Lab Session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pPr lvl="1"/>
            <a:endParaRPr lang="en-SG" sz="2400" dirty="0">
              <a:latin typeface="Amasis MT Pro" panose="020405040500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5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1B1003-4725-47D0-8215-577813BAA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264F4A7-AC81-4519-A653-BDF3D11289C0}"/>
              </a:ext>
            </a:extLst>
          </p:cNvPr>
          <p:cNvSpPr txBox="1">
            <a:spLocks/>
          </p:cNvSpPr>
          <p:nvPr/>
        </p:nvSpPr>
        <p:spPr>
          <a:xfrm>
            <a:off x="152054" y="310282"/>
            <a:ext cx="7466019" cy="60459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RECALL - REST API – Client Server Model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6" name="Picture 2" descr="https://upload.wikimedia.org/wikipedia/commons/thumb/c/c9/Client-server-model.svg/1280px-Client-server-model.svg.png">
            <a:extLst>
              <a:ext uri="{FF2B5EF4-FFF2-40B4-BE49-F238E27FC236}">
                <a16:creationId xmlns:a16="http://schemas.microsoft.com/office/drawing/2014/main" id="{FA9F4187-CE99-47BA-89E1-2986A41DA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04" y="1354986"/>
            <a:ext cx="4505110" cy="27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6F18DC-E2EE-45CF-9927-2D358AEE7D6E}"/>
              </a:ext>
            </a:extLst>
          </p:cNvPr>
          <p:cNvSpPr txBox="1"/>
          <p:nvPr/>
        </p:nvSpPr>
        <p:spPr>
          <a:xfrm>
            <a:off x="5976257" y="4489519"/>
            <a:ext cx="2950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The </a:t>
            </a:r>
            <a:r>
              <a:rPr lang="en-US" sz="1200" b="1" dirty="0"/>
              <a:t>web server </a:t>
            </a:r>
            <a:r>
              <a:rPr lang="en-US" sz="1200" dirty="0"/>
              <a:t>receives the request and passes it to the controller.</a:t>
            </a:r>
          </a:p>
          <a:p>
            <a:r>
              <a:rPr lang="en-US" sz="1200" dirty="0"/>
              <a:t> </a:t>
            </a:r>
          </a:p>
          <a:p>
            <a:endParaRPr lang="en-US" sz="1200" dirty="0"/>
          </a:p>
          <a:p>
            <a:r>
              <a:rPr lang="en-US" sz="1200" dirty="0"/>
              <a:t>3. </a:t>
            </a:r>
            <a:r>
              <a:rPr lang="en-US" sz="1200" b="1" dirty="0"/>
              <a:t>GreetingController.java </a:t>
            </a:r>
            <a:r>
              <a:rPr lang="en-US" sz="1200" dirty="0"/>
              <a:t>processes request and returns response (View)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5FE2F1-8253-4EB9-AAAA-18CC9D42EF21}"/>
              </a:ext>
            </a:extLst>
          </p:cNvPr>
          <p:cNvSpPr txBox="1"/>
          <p:nvPr/>
        </p:nvSpPr>
        <p:spPr>
          <a:xfrm>
            <a:off x="623787" y="4548941"/>
            <a:ext cx="2228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1. The client makes a request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49F5B3-F080-4748-ACF6-F6BCF6D9D3BE}"/>
              </a:ext>
            </a:extLst>
          </p:cNvPr>
          <p:cNvSpPr txBox="1"/>
          <p:nvPr/>
        </p:nvSpPr>
        <p:spPr>
          <a:xfrm>
            <a:off x="3889443" y="5258753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greeting.html</a:t>
            </a:r>
          </a:p>
          <a:p>
            <a:pPr algn="ctr"/>
            <a:r>
              <a:rPr lang="en-US" sz="1200" b="1" dirty="0"/>
              <a:t>(View)</a:t>
            </a:r>
            <a:endParaRPr lang="en-SG" sz="12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61F279-23E4-47F8-B0D2-38F3A7EFEAEE}"/>
              </a:ext>
            </a:extLst>
          </p:cNvPr>
          <p:cNvCxnSpPr>
            <a:cxnSpLocks/>
          </p:cNvCxnSpPr>
          <p:nvPr/>
        </p:nvCxnSpPr>
        <p:spPr>
          <a:xfrm>
            <a:off x="2850895" y="4800346"/>
            <a:ext cx="31253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56FEF3-E969-4EF3-8EA1-2D208E3D4305}"/>
              </a:ext>
            </a:extLst>
          </p:cNvPr>
          <p:cNvSpPr txBox="1"/>
          <p:nvPr/>
        </p:nvSpPr>
        <p:spPr>
          <a:xfrm>
            <a:off x="3245628" y="4473922"/>
            <a:ext cx="2335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http://localhost:8080/greeting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F519BE-75F3-44D1-B580-7A52BC9C23E7}"/>
              </a:ext>
            </a:extLst>
          </p:cNvPr>
          <p:cNvCxnSpPr/>
          <p:nvPr/>
        </p:nvCxnSpPr>
        <p:spPr>
          <a:xfrm flipH="1">
            <a:off x="2850895" y="5219103"/>
            <a:ext cx="31253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D1FFF01-5748-4D67-B31D-1FA54AFAAC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385" b="54282"/>
          <a:stretch/>
        </p:blipFill>
        <p:spPr>
          <a:xfrm>
            <a:off x="1094181" y="5069469"/>
            <a:ext cx="1556472" cy="624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FDEF27-DDD3-434A-83B3-DD42FCC18482}"/>
              </a:ext>
            </a:extLst>
          </p:cNvPr>
          <p:cNvSpPr txBox="1"/>
          <p:nvPr/>
        </p:nvSpPr>
        <p:spPr>
          <a:xfrm>
            <a:off x="623787" y="5706161"/>
            <a:ext cx="326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4. The client displays the response received.</a:t>
            </a:r>
          </a:p>
        </p:txBody>
      </p:sp>
    </p:spTree>
    <p:extLst>
      <p:ext uri="{BB962C8B-B14F-4D97-AF65-F5344CB8AC3E}">
        <p14:creationId xmlns:p14="http://schemas.microsoft.com/office/powerpoint/2010/main" val="34160643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0415" y="2540256"/>
            <a:ext cx="7627426" cy="2018718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SG" dirty="0">
                <a:solidFill>
                  <a:schemeClr val="tx1"/>
                </a:solidFill>
                <a:latin typeface="Amasis MT Pro Black" panose="02040A04050005020304" pitchFamily="18" charset="0"/>
              </a:rPr>
              <a:t>Thank you</a:t>
            </a:r>
            <a:br>
              <a:rPr lang="en-SG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SG" dirty="0">
                <a:solidFill>
                  <a:schemeClr val="tx1"/>
                </a:solidFill>
                <a:latin typeface="Amasis MT Pro Black" panose="02040A04050005020304" pitchFamily="18" charset="0"/>
              </a:rPr>
              <a:t>Q&amp;A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B1CF652-3D37-4DA4-B791-1A9E309650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624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993EF1-DE2D-442E-B011-C5F23C8D9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0A63F4-DBCD-4B95-9FF8-4493DE8D8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24" y="139066"/>
            <a:ext cx="6211928" cy="60459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RECALL - JPA-Hibernate-MySQL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7FB73C1-3BEE-4E00-B224-5354B96C2773}"/>
              </a:ext>
            </a:extLst>
          </p:cNvPr>
          <p:cNvGrpSpPr/>
          <p:nvPr/>
        </p:nvGrpSpPr>
        <p:grpSpPr>
          <a:xfrm>
            <a:off x="328263" y="1571023"/>
            <a:ext cx="7318551" cy="4001631"/>
            <a:chOff x="1032096" y="1629625"/>
            <a:chExt cx="7318551" cy="400163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EEFD9D7-9CFC-4A6B-BB73-341461CEDBF9}"/>
                </a:ext>
              </a:extLst>
            </p:cNvPr>
            <p:cNvSpPr/>
            <p:nvPr/>
          </p:nvSpPr>
          <p:spPr>
            <a:xfrm>
              <a:off x="1032096" y="1629625"/>
              <a:ext cx="5260063" cy="4001631"/>
            </a:xfrm>
            <a:prstGeom prst="roundRect">
              <a:avLst/>
            </a:prstGeom>
            <a:gradFill>
              <a:gsLst>
                <a:gs pos="0">
                  <a:srgbClr val="92D050">
                    <a:alpha val="29000"/>
                  </a:srgbClr>
                </a:gs>
                <a:gs pos="100000">
                  <a:srgbClr val="00B050"/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Springboot</a:t>
              </a:r>
              <a:r>
                <a:rPr lang="en-US" dirty="0"/>
                <a:t> application</a:t>
              </a:r>
              <a:endParaRPr lang="en-SG" dirty="0"/>
            </a:p>
            <a:p>
              <a:pPr algn="ctr"/>
              <a:endParaRPr lang="en-SG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8180F6E-54E3-4AF0-AC3D-DF2EC2F5E813}"/>
                </a:ext>
              </a:extLst>
            </p:cNvPr>
            <p:cNvSpPr/>
            <p:nvPr/>
          </p:nvSpPr>
          <p:spPr>
            <a:xfrm>
              <a:off x="2009695" y="2534971"/>
              <a:ext cx="3304865" cy="1163452"/>
            </a:xfrm>
            <a:prstGeom prst="roundRect">
              <a:avLst/>
            </a:prstGeom>
            <a:gradFill>
              <a:gsLst>
                <a:gs pos="0">
                  <a:srgbClr val="00B050"/>
                </a:gs>
                <a:gs pos="100000">
                  <a:srgbClr val="92D050"/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Spring Data JPA</a:t>
              </a:r>
              <a:endParaRPr lang="en-SG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EEA6F17-9B2A-4707-AC6D-8E15805E9C73}"/>
                </a:ext>
              </a:extLst>
            </p:cNvPr>
            <p:cNvSpPr/>
            <p:nvPr/>
          </p:nvSpPr>
          <p:spPr>
            <a:xfrm>
              <a:off x="2009695" y="4001726"/>
              <a:ext cx="3304865" cy="1283614"/>
            </a:xfrm>
            <a:prstGeom prst="roundRect">
              <a:avLst/>
            </a:prstGeom>
            <a:gradFill>
              <a:gsLst>
                <a:gs pos="0">
                  <a:schemeClr val="bg2">
                    <a:lumMod val="50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Hibernate ORM Framework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947A97E-E7C0-48E9-9657-98D267FBD9E0}"/>
                </a:ext>
              </a:extLst>
            </p:cNvPr>
            <p:cNvSpPr/>
            <p:nvPr/>
          </p:nvSpPr>
          <p:spPr>
            <a:xfrm>
              <a:off x="6856826" y="4233823"/>
              <a:ext cx="1493821" cy="819420"/>
            </a:xfrm>
            <a:prstGeom prst="roundRect">
              <a:avLst/>
            </a:prstGeom>
            <a:gradFill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MySQL DB</a:t>
              </a:r>
              <a:endParaRPr lang="en-SG" dirty="0"/>
            </a:p>
          </p:txBody>
        </p:sp>
        <p:sp>
          <p:nvSpPr>
            <p:cNvPr id="23" name="Arrow: Left-Right 22">
              <a:extLst>
                <a:ext uri="{FF2B5EF4-FFF2-40B4-BE49-F238E27FC236}">
                  <a16:creationId xmlns:a16="http://schemas.microsoft.com/office/drawing/2014/main" id="{CEBC341A-CFC7-43E4-8451-D0C889686861}"/>
                </a:ext>
              </a:extLst>
            </p:cNvPr>
            <p:cNvSpPr/>
            <p:nvPr/>
          </p:nvSpPr>
          <p:spPr>
            <a:xfrm>
              <a:off x="5085047" y="4510765"/>
              <a:ext cx="1771779" cy="221891"/>
            </a:xfrm>
            <a:prstGeom prst="left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Arrow: Left-Right 24">
              <a:extLst>
                <a:ext uri="{FF2B5EF4-FFF2-40B4-BE49-F238E27FC236}">
                  <a16:creationId xmlns:a16="http://schemas.microsoft.com/office/drawing/2014/main" id="{8EB7F9C2-9EBC-437C-A740-CA264AE36BBF}"/>
                </a:ext>
              </a:extLst>
            </p:cNvPr>
            <p:cNvSpPr/>
            <p:nvPr/>
          </p:nvSpPr>
          <p:spPr>
            <a:xfrm rot="16200000">
              <a:off x="3176426" y="3767541"/>
              <a:ext cx="971402" cy="221891"/>
            </a:xfrm>
            <a:prstGeom prst="left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5482EAB-9701-43E0-BEE5-371B0E06B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013" y="648807"/>
            <a:ext cx="2490822" cy="27532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13FDE3-7FC9-4CFD-A389-EAA8C38E3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34" y="2195720"/>
            <a:ext cx="1818080" cy="17247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9773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37609-EBB0-4DA6-A6E4-F2968A9F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7FADE-2612-3649-B495-F644A23F288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403B56-6B63-483F-9178-2947F246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16" y="312987"/>
            <a:ext cx="7430826" cy="60459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 Black" panose="02040A04050005020304" pitchFamily="18" charset="0"/>
              </a:rPr>
              <a:t>RECALL - Viewing a list of categories</a:t>
            </a:r>
            <a:endParaRPr lang="en-SG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4F66003-6A70-4258-AC4E-CF69603AA525}"/>
              </a:ext>
            </a:extLst>
          </p:cNvPr>
          <p:cNvGrpSpPr/>
          <p:nvPr/>
        </p:nvGrpSpPr>
        <p:grpSpPr>
          <a:xfrm>
            <a:off x="795004" y="1352448"/>
            <a:ext cx="7652124" cy="4289607"/>
            <a:chOff x="1224232" y="3319139"/>
            <a:chExt cx="6386382" cy="36585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461766-63CA-4754-A3B0-E9F732355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5946" y="5297988"/>
              <a:ext cx="2601560" cy="16797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8097754-9E12-4090-9060-4A9E0773E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4232" y="3319139"/>
              <a:ext cx="6386382" cy="1489760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8CDBE19-079C-49FC-B170-82F2AF3D56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9047" y="4576591"/>
              <a:ext cx="380246" cy="714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6853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B185EAE5C4B24999F64AF816DDB529" ma:contentTypeVersion="17" ma:contentTypeDescription="Create a new document." ma:contentTypeScope="" ma:versionID="f2aebd5d5002920bfc2b4d31be87c640">
  <xsd:schema xmlns:xsd="http://www.w3.org/2001/XMLSchema" xmlns:xs="http://www.w3.org/2001/XMLSchema" xmlns:p="http://schemas.microsoft.com/office/2006/metadata/properties" xmlns:ns1="http://schemas.microsoft.com/sharepoint/v3" xmlns:ns2="802e93c6-f87a-4558-8da6-f509a09420d4" xmlns:ns3="dcf6e893-e20c-40e6-ba02-1fef41a8159d" targetNamespace="http://schemas.microsoft.com/office/2006/metadata/properties" ma:root="true" ma:fieldsID="da9d474fe441384720708f7728306596" ns1:_="" ns2:_="" ns3:_="">
    <xsd:import namespace="http://schemas.microsoft.com/sharepoint/v3"/>
    <xsd:import namespace="802e93c6-f87a-4558-8da6-f509a09420d4"/>
    <xsd:import namespace="dcf6e893-e20c-40e6-ba02-1fef41a8159d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2e93c6-f87a-4558-8da6-f509a09420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6e893-e20c-40e6-ba02-1fef41a8159d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/>
</file>

<file path=customXml/item3.xml><?xml version="1.0" encoding="utf-8"?>
<p:properties xmlns:p="http://schemas.microsoft.com/office/2006/metadata/properties" xmlns:xsi="http://www.w3.org/2001/XMLSchema-instance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2E4ABE32-148C-4D3F-856B-40298B70A3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02e93c6-f87a-4558-8da6-f509a09420d4"/>
    <ds:schemaRef ds:uri="dcf6e893-e20c-40e6-ba02-1fef41a815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6F58642-DCA4-4B9E-93C2-6AE1B7B5BD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C1F916-8138-43C8-8AF9-7993F3E3DCCA}">
  <ds:schemaRefs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c13a296c-d2c5-4ce8-9328-996c56804050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b70f6a2e-9a0b-44bc-9fcb-55781401e2f0}" enabled="1" method="Standard" siteId="{f688b0d0-79f0-40a4-8644-35fcdee9d0f3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23472</TotalTime>
  <Words>3099</Words>
  <Application>Microsoft Office PowerPoint</Application>
  <PresentationFormat>On-screen Show (4:3)</PresentationFormat>
  <Paragraphs>401</Paragraphs>
  <Slides>70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Amasis MT Pro</vt:lpstr>
      <vt:lpstr>Amasis MT Pro Black</vt:lpstr>
      <vt:lpstr>Arial</vt:lpstr>
      <vt:lpstr>Calibri</vt:lpstr>
      <vt:lpstr>Calibri Light</vt:lpstr>
      <vt:lpstr>Trebuchet MS</vt:lpstr>
      <vt:lpstr>Verdana</vt:lpstr>
      <vt:lpstr>Office Theme</vt:lpstr>
      <vt:lpstr>1_Office Theme</vt:lpstr>
      <vt:lpstr>Building Enterprise Java Applications with Spring  </vt:lpstr>
      <vt:lpstr>Welcome and admin matters</vt:lpstr>
      <vt:lpstr>Admin matters</vt:lpstr>
      <vt:lpstr>Trainers</vt:lpstr>
      <vt:lpstr>Schedule</vt:lpstr>
      <vt:lpstr>Topics Covered in this course</vt:lpstr>
      <vt:lpstr>PowerPoint Presentation</vt:lpstr>
      <vt:lpstr>RECALL - JPA-Hibernate-MySQL</vt:lpstr>
      <vt:lpstr>RECALL - Viewing a list of categories</vt:lpstr>
      <vt:lpstr>RECALL - Viewing a list of items</vt:lpstr>
      <vt:lpstr>RECALL - Thymeleaf</vt:lpstr>
      <vt:lpstr>RECALL: Thymeleaf attributes</vt:lpstr>
      <vt:lpstr>RECALL –View Categories </vt:lpstr>
      <vt:lpstr>Add a new Category using Forms</vt:lpstr>
      <vt:lpstr>Joining Table – Category and Item</vt:lpstr>
      <vt:lpstr>Creating header fragment</vt:lpstr>
      <vt:lpstr>Uploading Images</vt:lpstr>
      <vt:lpstr>Image upload</vt:lpstr>
      <vt:lpstr>Image upload</vt:lpstr>
      <vt:lpstr>Image upload</vt:lpstr>
      <vt:lpstr>Exercise 1 - Image upload – Item model</vt:lpstr>
      <vt:lpstr>Exercise 1 - Image upload – Item model</vt:lpstr>
      <vt:lpstr>Exercise 2 - Image upload – Item view</vt:lpstr>
      <vt:lpstr>Exercise 2 - Image upload – Item view</vt:lpstr>
      <vt:lpstr>Exercise 2 - Image upload – Item controller</vt:lpstr>
      <vt:lpstr>Exercise 2 - Image upload – Item controller</vt:lpstr>
      <vt:lpstr>How it works</vt:lpstr>
      <vt:lpstr>Viewing uploaded files</vt:lpstr>
      <vt:lpstr>View Single Item - Viewing uploaded image</vt:lpstr>
      <vt:lpstr>View Single Item – link in Items list</vt:lpstr>
      <vt:lpstr>Exercise 3 – View Single Item - Controller</vt:lpstr>
      <vt:lpstr>Exercise 3 – View Single item - Controller</vt:lpstr>
      <vt:lpstr>Exercise 3 – View Single item - Controller</vt:lpstr>
      <vt:lpstr>Exercise 3 – View Single item - Controller</vt:lpstr>
      <vt:lpstr>Exercise 4 – View Single item - View</vt:lpstr>
      <vt:lpstr>Exercise 4 – View Single item - View</vt:lpstr>
      <vt:lpstr>Exercise 4 – View Single item - Configuration</vt:lpstr>
      <vt:lpstr>Exercise 4 – View Single item - View</vt:lpstr>
      <vt:lpstr>How it works</vt:lpstr>
      <vt:lpstr>How it works</vt:lpstr>
      <vt:lpstr>BREAK</vt:lpstr>
      <vt:lpstr>Manipulating data - Update</vt:lpstr>
      <vt:lpstr>Manipulating Data</vt:lpstr>
      <vt:lpstr>Manipulating Data</vt:lpstr>
      <vt:lpstr>Exercise 5 – Update a category</vt:lpstr>
      <vt:lpstr>Exercise 5 – Update a category</vt:lpstr>
      <vt:lpstr>Exercise 5 – Update a category</vt:lpstr>
      <vt:lpstr>Exercise 5 – Update a category</vt:lpstr>
      <vt:lpstr>Exercise 5 – Update a category</vt:lpstr>
      <vt:lpstr>Exercise 5 – Update a category</vt:lpstr>
      <vt:lpstr>How it works</vt:lpstr>
      <vt:lpstr>How it works</vt:lpstr>
      <vt:lpstr>How it works</vt:lpstr>
      <vt:lpstr>How it works</vt:lpstr>
      <vt:lpstr>LUNCH</vt:lpstr>
      <vt:lpstr>Manipulating data - Delete</vt:lpstr>
      <vt:lpstr>Manipulating Data</vt:lpstr>
      <vt:lpstr>Manipulating Data</vt:lpstr>
      <vt:lpstr>Exercise 6 – Delete a category</vt:lpstr>
      <vt:lpstr>Exercise 6 – Delete a category</vt:lpstr>
      <vt:lpstr>Exercise 6 – Delete a category</vt:lpstr>
      <vt:lpstr>Exercise 6 – Delete a category</vt:lpstr>
      <vt:lpstr>Exercise 6 – Delete a category</vt:lpstr>
      <vt:lpstr>Exercise 6 – Delete a category</vt:lpstr>
      <vt:lpstr>Exercise 7 – Update an item</vt:lpstr>
      <vt:lpstr>Exercise 8 – Delete an item</vt:lpstr>
      <vt:lpstr>BREAK</vt:lpstr>
      <vt:lpstr>Spring Boot Application  LAB Session </vt:lpstr>
      <vt:lpstr>Summary</vt:lpstr>
      <vt:lpstr>Thank you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Kavitha Muniraj (RP);Magdalene Lim (RP)</dc:creator>
  <cp:lastModifiedBy>Kavitha Muniraj (RP)</cp:lastModifiedBy>
  <cp:revision>25</cp:revision>
  <dcterms:created xsi:type="dcterms:W3CDTF">2011-06-07T03:26:48Z</dcterms:created>
  <dcterms:modified xsi:type="dcterms:W3CDTF">2022-08-30T04:45:44Z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0x0101002BB185EAE5C4B24999F64AF816DDB529</vt:lpwstr>
  </property>
  <property fmtid="{D5CDD505-2E9C-101B-9397-08002B2CF9AE}" pid="3" name="MSIP_Label_b70f6a2e-9a0b-44bc-9fcb-55781401e2f0_Enabled">
    <vt:lpwstr>true</vt:lpwstr>
  </property>
  <property fmtid="{D5CDD505-2E9C-101B-9397-08002B2CF9AE}" pid="4" name="MSIP_Label_b70f6a2e-9a0b-44bc-9fcb-55781401e2f0_SetDate">
    <vt:lpwstr>2022-04-04T00:39:59Z</vt:lpwstr>
  </property>
  <property fmtid="{D5CDD505-2E9C-101B-9397-08002B2CF9AE}" pid="5" name="MSIP_Label_b70f6a2e-9a0b-44bc-9fcb-55781401e2f0_Method">
    <vt:lpwstr>Standard</vt:lpwstr>
  </property>
  <property fmtid="{D5CDD505-2E9C-101B-9397-08002B2CF9AE}" pid="6" name="MSIP_Label_b70f6a2e-9a0b-44bc-9fcb-55781401e2f0_Name">
    <vt:lpwstr>NON-SENSITIVE</vt:lpwstr>
  </property>
  <property fmtid="{D5CDD505-2E9C-101B-9397-08002B2CF9AE}" pid="7" name="MSIP_Label_b70f6a2e-9a0b-44bc-9fcb-55781401e2f0_SiteId">
    <vt:lpwstr>f688b0d0-79f0-40a4-8644-35fcdee9d0f3</vt:lpwstr>
  </property>
  <property fmtid="{D5CDD505-2E9C-101B-9397-08002B2CF9AE}" pid="8" name="MSIP_Label_b70f6a2e-9a0b-44bc-9fcb-55781401e2f0_ActionId">
    <vt:lpwstr>72612d2c-f7ab-487d-b5ea-91b032e61b8b</vt:lpwstr>
  </property>
  <property fmtid="{D5CDD505-2E9C-101B-9397-08002B2CF9AE}" pid="9" name="MSIP_Label_b70f6a2e-9a0b-44bc-9fcb-55781401e2f0_ContentBits">
    <vt:lpwstr>1</vt:lpwstr>
  </property>
</Properties>
</file>